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1" r:id="rId3"/>
    <p:sldId id="257" r:id="rId4"/>
    <p:sldId id="259" r:id="rId5"/>
    <p:sldId id="279" r:id="rId6"/>
    <p:sldId id="260" r:id="rId7"/>
    <p:sldId id="263" r:id="rId8"/>
    <p:sldId id="262" r:id="rId9"/>
    <p:sldId id="266" r:id="rId10"/>
    <p:sldId id="278" r:id="rId11"/>
    <p:sldId id="264" r:id="rId12"/>
    <p:sldId id="274" r:id="rId13"/>
    <p:sldId id="267" r:id="rId14"/>
    <p:sldId id="27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55" autoAdjust="0"/>
    <p:restoredTop sz="85758" autoAdjust="0"/>
  </p:normalViewPr>
  <p:slideViewPr>
    <p:cSldViewPr>
      <p:cViewPr>
        <p:scale>
          <a:sx n="110" d="100"/>
          <a:sy n="110" d="100"/>
        </p:scale>
        <p:origin x="-514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106" y="-77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tofel.TAC\Documents\Tofel%20Construction\Sales\120926%20Price%20Increase%20Comparison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jtofel.TAC\Documents\Tofel%20Construction\Sales\CostPerSF%20Analysis%202012-09-27.xls" TargetMode="External"/><Relationship Id="rId1" Type="http://schemas.openxmlformats.org/officeDocument/2006/relationships/image" Target="../media/image10.jpeg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jtofel.TAC\Documents\Tofel%20Construction\Sales\CostPerSF%20Analysis%202012-09-27.xls" TargetMode="External"/><Relationship Id="rId1" Type="http://schemas.openxmlformats.org/officeDocument/2006/relationships/image" Target="../media/image10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/>
              <a:t>Raw Material Cost Comparison</a:t>
            </a:r>
          </a:p>
        </c:rich>
      </c:tx>
      <c:layout>
        <c:manualLayout>
          <c:xMode val="edge"/>
          <c:yMode val="edge"/>
          <c:x val="0.3529411397832698"/>
          <c:y val="3.915167646297739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8790233074361846E-2"/>
          <c:y val="0.12234910277324641"/>
          <c:w val="0.69071402145763949"/>
          <c:h val="0.76998368678629692"/>
        </c:manualLayout>
      </c:layout>
      <c:lineChart>
        <c:grouping val="standard"/>
        <c:ser>
          <c:idx val="0"/>
          <c:order val="0"/>
          <c:tx>
            <c:strRef>
              <c:f>Data!$A$33</c:f>
              <c:strCache>
                <c:ptCount val="1"/>
                <c:pt idx="0">
                  <c:v>Crude Oil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Data!$B$32:$AL$32</c:f>
              <c:numCache>
                <c:formatCode>[$-409]mmm\-yy;@</c:formatCode>
                <c:ptCount val="37"/>
                <c:pt idx="0">
                  <c:v>37895</c:v>
                </c:pt>
                <c:pt idx="1">
                  <c:v>37987</c:v>
                </c:pt>
                <c:pt idx="2">
                  <c:v>38078.5</c:v>
                </c:pt>
                <c:pt idx="3">
                  <c:v>38170</c:v>
                </c:pt>
                <c:pt idx="4">
                  <c:v>38261.5</c:v>
                </c:pt>
                <c:pt idx="5">
                  <c:v>38353</c:v>
                </c:pt>
                <c:pt idx="6">
                  <c:v>38444.5</c:v>
                </c:pt>
                <c:pt idx="7">
                  <c:v>38536</c:v>
                </c:pt>
                <c:pt idx="8">
                  <c:v>38627.5</c:v>
                </c:pt>
                <c:pt idx="9">
                  <c:v>38719</c:v>
                </c:pt>
                <c:pt idx="10">
                  <c:v>38810.5</c:v>
                </c:pt>
                <c:pt idx="11">
                  <c:v>38899</c:v>
                </c:pt>
                <c:pt idx="12">
                  <c:v>38991</c:v>
                </c:pt>
                <c:pt idx="13">
                  <c:v>39083</c:v>
                </c:pt>
                <c:pt idx="14">
                  <c:v>39173</c:v>
                </c:pt>
                <c:pt idx="15">
                  <c:v>39264</c:v>
                </c:pt>
                <c:pt idx="16">
                  <c:v>39356</c:v>
                </c:pt>
                <c:pt idx="17">
                  <c:v>39448</c:v>
                </c:pt>
                <c:pt idx="18">
                  <c:v>39539</c:v>
                </c:pt>
                <c:pt idx="19">
                  <c:v>39630</c:v>
                </c:pt>
                <c:pt idx="20">
                  <c:v>39722</c:v>
                </c:pt>
                <c:pt idx="21">
                  <c:v>39814</c:v>
                </c:pt>
                <c:pt idx="22">
                  <c:v>39904</c:v>
                </c:pt>
                <c:pt idx="23">
                  <c:v>39995</c:v>
                </c:pt>
                <c:pt idx="24">
                  <c:v>40087</c:v>
                </c:pt>
                <c:pt idx="25">
                  <c:v>40179</c:v>
                </c:pt>
                <c:pt idx="26">
                  <c:v>40269</c:v>
                </c:pt>
                <c:pt idx="27">
                  <c:v>40360</c:v>
                </c:pt>
                <c:pt idx="28">
                  <c:v>40452</c:v>
                </c:pt>
                <c:pt idx="29">
                  <c:v>40544</c:v>
                </c:pt>
                <c:pt idx="30">
                  <c:v>40634</c:v>
                </c:pt>
                <c:pt idx="31">
                  <c:v>40725</c:v>
                </c:pt>
                <c:pt idx="32">
                  <c:v>40817</c:v>
                </c:pt>
                <c:pt idx="33">
                  <c:v>40909</c:v>
                </c:pt>
                <c:pt idx="34">
                  <c:v>41000</c:v>
                </c:pt>
                <c:pt idx="35">
                  <c:v>41091</c:v>
                </c:pt>
                <c:pt idx="36">
                  <c:v>41183</c:v>
                </c:pt>
              </c:numCache>
            </c:numRef>
          </c:cat>
          <c:val>
            <c:numRef>
              <c:f>Data!$B$33:$AL$33</c:f>
              <c:numCache>
                <c:formatCode>_(* #,##0.00_);_(* \(#,##0.00\);_(* "-"??_);_(@_)</c:formatCode>
                <c:ptCount val="37"/>
                <c:pt idx="0" formatCode="0.00">
                  <c:v>1</c:v>
                </c:pt>
                <c:pt idx="1">
                  <c:v>1.1031078610603302</c:v>
                </c:pt>
                <c:pt idx="2">
                  <c:v>1.1045703839122485</c:v>
                </c:pt>
                <c:pt idx="3">
                  <c:v>1.3188299817184639</c:v>
                </c:pt>
                <c:pt idx="4">
                  <c:v>1.705667276051188</c:v>
                </c:pt>
                <c:pt idx="5">
                  <c:v>1.5016453382084094</c:v>
                </c:pt>
                <c:pt idx="6">
                  <c:v>2.0661791590493599</c:v>
                </c:pt>
                <c:pt idx="7">
                  <c:v>2.1312614259597784</c:v>
                </c:pt>
                <c:pt idx="8">
                  <c:v>2.2943327239488118</c:v>
                </c:pt>
                <c:pt idx="9">
                  <c:v>2.2358318098720291</c:v>
                </c:pt>
                <c:pt idx="10">
                  <c:v>2.4387568555758667</c:v>
                </c:pt>
                <c:pt idx="11">
                  <c:v>2.7787934186471679</c:v>
                </c:pt>
                <c:pt idx="12">
                  <c:v>2.1572212065813567</c:v>
                </c:pt>
                <c:pt idx="13">
                  <c:v>2.3400365630712976</c:v>
                </c:pt>
                <c:pt idx="14">
                  <c:v>2.1937842778793453</c:v>
                </c:pt>
                <c:pt idx="15">
                  <c:v>2.6325411334552067</c:v>
                </c:pt>
                <c:pt idx="16">
                  <c:v>2.9250457038391202</c:v>
                </c:pt>
                <c:pt idx="17">
                  <c:v>3.4734917733089592</c:v>
                </c:pt>
                <c:pt idx="18">
                  <c:v>3.9488117001828176</c:v>
                </c:pt>
                <c:pt idx="19">
                  <c:v>4.753199268738574</c:v>
                </c:pt>
                <c:pt idx="20">
                  <c:v>3.2175502742230346</c:v>
                </c:pt>
                <c:pt idx="21">
                  <c:v>1.6453382084095058</c:v>
                </c:pt>
                <c:pt idx="22">
                  <c:v>1.8281535648994527</c:v>
                </c:pt>
                <c:pt idx="23">
                  <c:v>2.3034734917733077</c:v>
                </c:pt>
                <c:pt idx="24">
                  <c:v>2.5594149908592323</c:v>
                </c:pt>
                <c:pt idx="25">
                  <c:v>2.7056672760511882</c:v>
                </c:pt>
                <c:pt idx="26">
                  <c:v>3.0712979890310783</c:v>
                </c:pt>
                <c:pt idx="27">
                  <c:v>2.7056672760511882</c:v>
                </c:pt>
                <c:pt idx="28">
                  <c:v>2.9981718464351022</c:v>
                </c:pt>
                <c:pt idx="29">
                  <c:v>3.4369287020109689</c:v>
                </c:pt>
                <c:pt idx="30">
                  <c:v>3.9488117001828176</c:v>
                </c:pt>
                <c:pt idx="31">
                  <c:v>3.4734917733089592</c:v>
                </c:pt>
                <c:pt idx="32">
                  <c:v>3.0347349177330893</c:v>
                </c:pt>
                <c:pt idx="33">
                  <c:v>3.7111517367458866</c:v>
                </c:pt>
                <c:pt idx="34">
                  <c:v>3.7769652650822665</c:v>
                </c:pt>
                <c:pt idx="35">
                  <c:v>3.0877513711151754</c:v>
                </c:pt>
                <c:pt idx="36">
                  <c:v>3.3967093235831771</c:v>
                </c:pt>
              </c:numCache>
            </c:numRef>
          </c:val>
        </c:ser>
        <c:ser>
          <c:idx val="1"/>
          <c:order val="1"/>
          <c:tx>
            <c:strRef>
              <c:f>Data!$A$34</c:f>
              <c:strCache>
                <c:ptCount val="1"/>
                <c:pt idx="0">
                  <c:v>Copper 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Data!$B$32:$AL$32</c:f>
              <c:numCache>
                <c:formatCode>[$-409]mmm\-yy;@</c:formatCode>
                <c:ptCount val="37"/>
                <c:pt idx="0">
                  <c:v>37895</c:v>
                </c:pt>
                <c:pt idx="1">
                  <c:v>37987</c:v>
                </c:pt>
                <c:pt idx="2">
                  <c:v>38078.5</c:v>
                </c:pt>
                <c:pt idx="3">
                  <c:v>38170</c:v>
                </c:pt>
                <c:pt idx="4">
                  <c:v>38261.5</c:v>
                </c:pt>
                <c:pt idx="5">
                  <c:v>38353</c:v>
                </c:pt>
                <c:pt idx="6">
                  <c:v>38444.5</c:v>
                </c:pt>
                <c:pt idx="7">
                  <c:v>38536</c:v>
                </c:pt>
                <c:pt idx="8">
                  <c:v>38627.5</c:v>
                </c:pt>
                <c:pt idx="9">
                  <c:v>38719</c:v>
                </c:pt>
                <c:pt idx="10">
                  <c:v>38810.5</c:v>
                </c:pt>
                <c:pt idx="11">
                  <c:v>38899</c:v>
                </c:pt>
                <c:pt idx="12">
                  <c:v>38991</c:v>
                </c:pt>
                <c:pt idx="13">
                  <c:v>39083</c:v>
                </c:pt>
                <c:pt idx="14">
                  <c:v>39173</c:v>
                </c:pt>
                <c:pt idx="15">
                  <c:v>39264</c:v>
                </c:pt>
                <c:pt idx="16">
                  <c:v>39356</c:v>
                </c:pt>
                <c:pt idx="17">
                  <c:v>39448</c:v>
                </c:pt>
                <c:pt idx="18">
                  <c:v>39539</c:v>
                </c:pt>
                <c:pt idx="19">
                  <c:v>39630</c:v>
                </c:pt>
                <c:pt idx="20">
                  <c:v>39722</c:v>
                </c:pt>
                <c:pt idx="21">
                  <c:v>39814</c:v>
                </c:pt>
                <c:pt idx="22">
                  <c:v>39904</c:v>
                </c:pt>
                <c:pt idx="23">
                  <c:v>39995</c:v>
                </c:pt>
                <c:pt idx="24">
                  <c:v>40087</c:v>
                </c:pt>
                <c:pt idx="25">
                  <c:v>40179</c:v>
                </c:pt>
                <c:pt idx="26">
                  <c:v>40269</c:v>
                </c:pt>
                <c:pt idx="27">
                  <c:v>40360</c:v>
                </c:pt>
                <c:pt idx="28">
                  <c:v>40452</c:v>
                </c:pt>
                <c:pt idx="29">
                  <c:v>40544</c:v>
                </c:pt>
                <c:pt idx="30">
                  <c:v>40634</c:v>
                </c:pt>
                <c:pt idx="31">
                  <c:v>40725</c:v>
                </c:pt>
                <c:pt idx="32">
                  <c:v>40817</c:v>
                </c:pt>
                <c:pt idx="33">
                  <c:v>40909</c:v>
                </c:pt>
                <c:pt idx="34">
                  <c:v>41000</c:v>
                </c:pt>
                <c:pt idx="35">
                  <c:v>41091</c:v>
                </c:pt>
                <c:pt idx="36">
                  <c:v>41183</c:v>
                </c:pt>
              </c:numCache>
            </c:numRef>
          </c:cat>
          <c:val>
            <c:numRef>
              <c:f>Data!$B$34:$AL$34</c:f>
              <c:numCache>
                <c:formatCode>_(* #,##0.00_);_(* \(#,##0.00\);_(* "-"??_);_(@_)</c:formatCode>
                <c:ptCount val="37"/>
                <c:pt idx="0" formatCode="0.00">
                  <c:v>1</c:v>
                </c:pt>
                <c:pt idx="1">
                  <c:v>1.1822222222222223</c:v>
                </c:pt>
                <c:pt idx="2">
                  <c:v>1.5666666666666664</c:v>
                </c:pt>
                <c:pt idx="3">
                  <c:v>1.3666666666666667</c:v>
                </c:pt>
                <c:pt idx="4">
                  <c:v>1.5666666666666664</c:v>
                </c:pt>
                <c:pt idx="5">
                  <c:v>1.5444444444444438</c:v>
                </c:pt>
                <c:pt idx="6">
                  <c:v>1.7111111111111119</c:v>
                </c:pt>
                <c:pt idx="7">
                  <c:v>1.7666666666666673</c:v>
                </c:pt>
                <c:pt idx="8">
                  <c:v>1.966666666666667</c:v>
                </c:pt>
                <c:pt idx="9">
                  <c:v>2.2777777777777817</c:v>
                </c:pt>
                <c:pt idx="10">
                  <c:v>2.8</c:v>
                </c:pt>
                <c:pt idx="11">
                  <c:v>4.6111111111111116</c:v>
                </c:pt>
                <c:pt idx="12">
                  <c:v>3.5555555555555558</c:v>
                </c:pt>
                <c:pt idx="13">
                  <c:v>3.166666666666667</c:v>
                </c:pt>
                <c:pt idx="14">
                  <c:v>3.8888888888888871</c:v>
                </c:pt>
                <c:pt idx="15">
                  <c:v>4.4444444444444464</c:v>
                </c:pt>
                <c:pt idx="16">
                  <c:v>4.3333333333333384</c:v>
                </c:pt>
                <c:pt idx="17">
                  <c:v>3.5555555555555558</c:v>
                </c:pt>
                <c:pt idx="18">
                  <c:v>4.5555555555555483</c:v>
                </c:pt>
                <c:pt idx="19">
                  <c:v>4.2222222222222214</c:v>
                </c:pt>
                <c:pt idx="20">
                  <c:v>3.8888888888888871</c:v>
                </c:pt>
                <c:pt idx="21">
                  <c:v>2.2222222222222232</c:v>
                </c:pt>
                <c:pt idx="22">
                  <c:v>1.8888888888888897</c:v>
                </c:pt>
                <c:pt idx="23">
                  <c:v>2.7777777777777817</c:v>
                </c:pt>
                <c:pt idx="24">
                  <c:v>3.0666666666666664</c:v>
                </c:pt>
                <c:pt idx="25">
                  <c:v>3.6666666666666665</c:v>
                </c:pt>
                <c:pt idx="26">
                  <c:v>4.0555555555555483</c:v>
                </c:pt>
                <c:pt idx="27">
                  <c:v>3.5555555555555558</c:v>
                </c:pt>
                <c:pt idx="28">
                  <c:v>3.8888888888888871</c:v>
                </c:pt>
                <c:pt idx="29">
                  <c:v>4.4444444444444464</c:v>
                </c:pt>
                <c:pt idx="30">
                  <c:v>4.7777777777777777</c:v>
                </c:pt>
                <c:pt idx="31">
                  <c:v>4.666666666666667</c:v>
                </c:pt>
                <c:pt idx="32">
                  <c:v>3.7777777777777817</c:v>
                </c:pt>
                <c:pt idx="33">
                  <c:v>4</c:v>
                </c:pt>
                <c:pt idx="34">
                  <c:v>4.2777777777777777</c:v>
                </c:pt>
                <c:pt idx="35">
                  <c:v>3.7777777777777817</c:v>
                </c:pt>
                <c:pt idx="36">
                  <c:v>4.1666666666666661</c:v>
                </c:pt>
              </c:numCache>
            </c:numRef>
          </c:val>
        </c:ser>
        <c:ser>
          <c:idx val="2"/>
          <c:order val="2"/>
          <c:tx>
            <c:strRef>
              <c:f>Data!$A$35</c:f>
              <c:strCache>
                <c:ptCount val="1"/>
                <c:pt idx="0">
                  <c:v>Lumber</c:v>
                </c:pt>
              </c:strCache>
            </c:strRef>
          </c:tx>
          <c:spPr>
            <a:ln w="12700">
              <a:solidFill>
                <a:srgbClr val="00FF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numRef>
              <c:f>Data!$B$32:$AL$32</c:f>
              <c:numCache>
                <c:formatCode>[$-409]mmm\-yy;@</c:formatCode>
                <c:ptCount val="37"/>
                <c:pt idx="0">
                  <c:v>37895</c:v>
                </c:pt>
                <c:pt idx="1">
                  <c:v>37987</c:v>
                </c:pt>
                <c:pt idx="2">
                  <c:v>38078.5</c:v>
                </c:pt>
                <c:pt idx="3">
                  <c:v>38170</c:v>
                </c:pt>
                <c:pt idx="4">
                  <c:v>38261.5</c:v>
                </c:pt>
                <c:pt idx="5">
                  <c:v>38353</c:v>
                </c:pt>
                <c:pt idx="6">
                  <c:v>38444.5</c:v>
                </c:pt>
                <c:pt idx="7">
                  <c:v>38536</c:v>
                </c:pt>
                <c:pt idx="8">
                  <c:v>38627.5</c:v>
                </c:pt>
                <c:pt idx="9">
                  <c:v>38719</c:v>
                </c:pt>
                <c:pt idx="10">
                  <c:v>38810.5</c:v>
                </c:pt>
                <c:pt idx="11">
                  <c:v>38899</c:v>
                </c:pt>
                <c:pt idx="12">
                  <c:v>38991</c:v>
                </c:pt>
                <c:pt idx="13">
                  <c:v>39083</c:v>
                </c:pt>
                <c:pt idx="14">
                  <c:v>39173</c:v>
                </c:pt>
                <c:pt idx="15">
                  <c:v>39264</c:v>
                </c:pt>
                <c:pt idx="16">
                  <c:v>39356</c:v>
                </c:pt>
                <c:pt idx="17">
                  <c:v>39448</c:v>
                </c:pt>
                <c:pt idx="18">
                  <c:v>39539</c:v>
                </c:pt>
                <c:pt idx="19">
                  <c:v>39630</c:v>
                </c:pt>
                <c:pt idx="20">
                  <c:v>39722</c:v>
                </c:pt>
                <c:pt idx="21">
                  <c:v>39814</c:v>
                </c:pt>
                <c:pt idx="22">
                  <c:v>39904</c:v>
                </c:pt>
                <c:pt idx="23">
                  <c:v>39995</c:v>
                </c:pt>
                <c:pt idx="24">
                  <c:v>40087</c:v>
                </c:pt>
                <c:pt idx="25">
                  <c:v>40179</c:v>
                </c:pt>
                <c:pt idx="26">
                  <c:v>40269</c:v>
                </c:pt>
                <c:pt idx="27">
                  <c:v>40360</c:v>
                </c:pt>
                <c:pt idx="28">
                  <c:v>40452</c:v>
                </c:pt>
                <c:pt idx="29">
                  <c:v>40544</c:v>
                </c:pt>
                <c:pt idx="30">
                  <c:v>40634</c:v>
                </c:pt>
                <c:pt idx="31">
                  <c:v>40725</c:v>
                </c:pt>
                <c:pt idx="32">
                  <c:v>40817</c:v>
                </c:pt>
                <c:pt idx="33">
                  <c:v>40909</c:v>
                </c:pt>
                <c:pt idx="34">
                  <c:v>41000</c:v>
                </c:pt>
                <c:pt idx="35">
                  <c:v>41091</c:v>
                </c:pt>
                <c:pt idx="36">
                  <c:v>41183</c:v>
                </c:pt>
              </c:numCache>
            </c:numRef>
          </c:cat>
          <c:val>
            <c:numRef>
              <c:f>Data!$B$35:$AL$35</c:f>
              <c:numCache>
                <c:formatCode>_(* #,##0.00_);_(* \(#,##0.00\);_(* "-"??_);_(@_)</c:formatCode>
                <c:ptCount val="37"/>
                <c:pt idx="0" formatCode="0.00">
                  <c:v>1</c:v>
                </c:pt>
                <c:pt idx="1">
                  <c:v>1.0357142857142847</c:v>
                </c:pt>
                <c:pt idx="2">
                  <c:v>1.6964285714285727</c:v>
                </c:pt>
                <c:pt idx="3">
                  <c:v>1.4928571428571429</c:v>
                </c:pt>
                <c:pt idx="4">
                  <c:v>1.2892857142857153</c:v>
                </c:pt>
                <c:pt idx="5">
                  <c:v>1.2357142857142842</c:v>
                </c:pt>
                <c:pt idx="6">
                  <c:v>1.4571428571428562</c:v>
                </c:pt>
                <c:pt idx="7">
                  <c:v>1.3714285714285721</c:v>
                </c:pt>
                <c:pt idx="8">
                  <c:v>1.3571428571428572</c:v>
                </c:pt>
                <c:pt idx="9">
                  <c:v>1.3</c:v>
                </c:pt>
                <c:pt idx="10">
                  <c:v>1.2785714285714285</c:v>
                </c:pt>
                <c:pt idx="11">
                  <c:v>1.1464285714285727</c:v>
                </c:pt>
                <c:pt idx="12">
                  <c:v>0.97857142857142865</c:v>
                </c:pt>
                <c:pt idx="13">
                  <c:v>0.94642857142857195</c:v>
                </c:pt>
                <c:pt idx="14">
                  <c:v>1</c:v>
                </c:pt>
                <c:pt idx="15">
                  <c:v>1.1071428571428572</c:v>
                </c:pt>
                <c:pt idx="16">
                  <c:v>0.9285714285714286</c:v>
                </c:pt>
                <c:pt idx="17">
                  <c:v>0.91071428571428559</c:v>
                </c:pt>
                <c:pt idx="18">
                  <c:v>0.85714285714285765</c:v>
                </c:pt>
                <c:pt idx="19">
                  <c:v>0.94642857142857195</c:v>
                </c:pt>
                <c:pt idx="20">
                  <c:v>0.98571428571428521</c:v>
                </c:pt>
                <c:pt idx="21">
                  <c:v>0.7892857142857147</c:v>
                </c:pt>
                <c:pt idx="22">
                  <c:v>0.70357142857142863</c:v>
                </c:pt>
                <c:pt idx="23">
                  <c:v>0.85714285714285765</c:v>
                </c:pt>
                <c:pt idx="24">
                  <c:v>0.83928571428571463</c:v>
                </c:pt>
                <c:pt idx="25">
                  <c:v>0.89285714285714279</c:v>
                </c:pt>
                <c:pt idx="26">
                  <c:v>1.2607142857142848</c:v>
                </c:pt>
                <c:pt idx="27">
                  <c:v>0.96428571428571463</c:v>
                </c:pt>
                <c:pt idx="28">
                  <c:v>0.89285714285714279</c:v>
                </c:pt>
                <c:pt idx="29">
                  <c:v>1.1071428571428572</c:v>
                </c:pt>
                <c:pt idx="30">
                  <c:v>0.96428571428571463</c:v>
                </c:pt>
                <c:pt idx="31">
                  <c:v>0.9285714285714286</c:v>
                </c:pt>
                <c:pt idx="32">
                  <c:v>0.94642857142857195</c:v>
                </c:pt>
                <c:pt idx="33">
                  <c:v>0.96428571428571463</c:v>
                </c:pt>
                <c:pt idx="34">
                  <c:v>1.0714285714285721</c:v>
                </c:pt>
                <c:pt idx="35">
                  <c:v>1.125</c:v>
                </c:pt>
                <c:pt idx="36">
                  <c:v>1.1785714285714295</c:v>
                </c:pt>
              </c:numCache>
            </c:numRef>
          </c:val>
        </c:ser>
        <c:ser>
          <c:idx val="3"/>
          <c:order val="3"/>
          <c:tx>
            <c:strRef>
              <c:f>Data!$A$36</c:f>
              <c:strCache>
                <c:ptCount val="1"/>
                <c:pt idx="0">
                  <c:v>Asphalt</c:v>
                </c:pt>
              </c:strCache>
            </c:strRef>
          </c:tx>
          <c:spPr>
            <a:ln w="12700">
              <a:solidFill>
                <a:srgbClr val="00B050"/>
              </a:solidFill>
              <a:prstDash val="solid"/>
            </a:ln>
          </c:spPr>
          <c:marker>
            <c:symbol val="x"/>
            <c:size val="5"/>
            <c:spPr>
              <a:noFill/>
              <a:ln>
                <a:solidFill>
                  <a:srgbClr val="00B050"/>
                </a:solidFill>
                <a:prstDash val="solid"/>
              </a:ln>
            </c:spPr>
          </c:marker>
          <c:cat>
            <c:numRef>
              <c:f>Data!$B$32:$AL$32</c:f>
              <c:numCache>
                <c:formatCode>[$-409]mmm\-yy;@</c:formatCode>
                <c:ptCount val="37"/>
                <c:pt idx="0">
                  <c:v>37895</c:v>
                </c:pt>
                <c:pt idx="1">
                  <c:v>37987</c:v>
                </c:pt>
                <c:pt idx="2">
                  <c:v>38078.5</c:v>
                </c:pt>
                <c:pt idx="3">
                  <c:v>38170</c:v>
                </c:pt>
                <c:pt idx="4">
                  <c:v>38261.5</c:v>
                </c:pt>
                <c:pt idx="5">
                  <c:v>38353</c:v>
                </c:pt>
                <c:pt idx="6">
                  <c:v>38444.5</c:v>
                </c:pt>
                <c:pt idx="7">
                  <c:v>38536</c:v>
                </c:pt>
                <c:pt idx="8">
                  <c:v>38627.5</c:v>
                </c:pt>
                <c:pt idx="9">
                  <c:v>38719</c:v>
                </c:pt>
                <c:pt idx="10">
                  <c:v>38810.5</c:v>
                </c:pt>
                <c:pt idx="11">
                  <c:v>38899</c:v>
                </c:pt>
                <c:pt idx="12">
                  <c:v>38991</c:v>
                </c:pt>
                <c:pt idx="13">
                  <c:v>39083</c:v>
                </c:pt>
                <c:pt idx="14">
                  <c:v>39173</c:v>
                </c:pt>
                <c:pt idx="15">
                  <c:v>39264</c:v>
                </c:pt>
                <c:pt idx="16">
                  <c:v>39356</c:v>
                </c:pt>
                <c:pt idx="17">
                  <c:v>39448</c:v>
                </c:pt>
                <c:pt idx="18">
                  <c:v>39539</c:v>
                </c:pt>
                <c:pt idx="19">
                  <c:v>39630</c:v>
                </c:pt>
                <c:pt idx="20">
                  <c:v>39722</c:v>
                </c:pt>
                <c:pt idx="21">
                  <c:v>39814</c:v>
                </c:pt>
                <c:pt idx="22">
                  <c:v>39904</c:v>
                </c:pt>
                <c:pt idx="23">
                  <c:v>39995</c:v>
                </c:pt>
                <c:pt idx="24">
                  <c:v>40087</c:v>
                </c:pt>
                <c:pt idx="25">
                  <c:v>40179</c:v>
                </c:pt>
                <c:pt idx="26">
                  <c:v>40269</c:v>
                </c:pt>
                <c:pt idx="27">
                  <c:v>40360</c:v>
                </c:pt>
                <c:pt idx="28">
                  <c:v>40452</c:v>
                </c:pt>
                <c:pt idx="29">
                  <c:v>40544</c:v>
                </c:pt>
                <c:pt idx="30">
                  <c:v>40634</c:v>
                </c:pt>
                <c:pt idx="31">
                  <c:v>40725</c:v>
                </c:pt>
                <c:pt idx="32">
                  <c:v>40817</c:v>
                </c:pt>
                <c:pt idx="33">
                  <c:v>40909</c:v>
                </c:pt>
                <c:pt idx="34">
                  <c:v>41000</c:v>
                </c:pt>
                <c:pt idx="35">
                  <c:v>41091</c:v>
                </c:pt>
                <c:pt idx="36">
                  <c:v>41183</c:v>
                </c:pt>
              </c:numCache>
            </c:numRef>
          </c:cat>
          <c:val>
            <c:numRef>
              <c:f>Data!$B$36:$AL$36</c:f>
              <c:numCache>
                <c:formatCode>_(* #,##0.00_);_(* \(#,##0.00\);_(* "-"??_);_(@_)</c:formatCode>
                <c:ptCount val="37"/>
                <c:pt idx="0" formatCode="0.00">
                  <c:v>1</c:v>
                </c:pt>
                <c:pt idx="1">
                  <c:v>0.94545454545454544</c:v>
                </c:pt>
                <c:pt idx="2">
                  <c:v>0.96363636363636351</c:v>
                </c:pt>
                <c:pt idx="3">
                  <c:v>1.0909090909090899</c:v>
                </c:pt>
                <c:pt idx="4">
                  <c:v>1.2727272727272718</c:v>
                </c:pt>
                <c:pt idx="5">
                  <c:v>1.3090909090909091</c:v>
                </c:pt>
                <c:pt idx="6">
                  <c:v>1.3454545454545455</c:v>
                </c:pt>
                <c:pt idx="7">
                  <c:v>1.5272727272727273</c:v>
                </c:pt>
                <c:pt idx="8">
                  <c:v>1.6363636363636362</c:v>
                </c:pt>
                <c:pt idx="9">
                  <c:v>1.7090909090909097</c:v>
                </c:pt>
                <c:pt idx="10">
                  <c:v>1.8181818181818183</c:v>
                </c:pt>
                <c:pt idx="11">
                  <c:v>1.8181818181818183</c:v>
                </c:pt>
                <c:pt idx="12">
                  <c:v>1.7090909090909097</c:v>
                </c:pt>
                <c:pt idx="13">
                  <c:v>1.7090909090909097</c:v>
                </c:pt>
                <c:pt idx="14">
                  <c:v>1.7090909090909097</c:v>
                </c:pt>
                <c:pt idx="15">
                  <c:v>1.7090909090909097</c:v>
                </c:pt>
                <c:pt idx="16">
                  <c:v>1.7090909090909097</c:v>
                </c:pt>
                <c:pt idx="17">
                  <c:v>1.7818181818181824</c:v>
                </c:pt>
                <c:pt idx="18">
                  <c:v>1.8545454545454545</c:v>
                </c:pt>
                <c:pt idx="19">
                  <c:v>2.5454545454545454</c:v>
                </c:pt>
                <c:pt idx="20">
                  <c:v>2.7636363636363659</c:v>
                </c:pt>
                <c:pt idx="21">
                  <c:v>2.1818181818181794</c:v>
                </c:pt>
                <c:pt idx="22">
                  <c:v>1.7818181818181824</c:v>
                </c:pt>
                <c:pt idx="23">
                  <c:v>1.4181818181818182</c:v>
                </c:pt>
                <c:pt idx="24">
                  <c:v>1.3090909090909091</c:v>
                </c:pt>
                <c:pt idx="25">
                  <c:v>1.5636363636363635</c:v>
                </c:pt>
                <c:pt idx="26">
                  <c:v>1.89090909090909</c:v>
                </c:pt>
                <c:pt idx="27">
                  <c:v>1.89090909090909</c:v>
                </c:pt>
                <c:pt idx="28">
                  <c:v>1.89090909090909</c:v>
                </c:pt>
                <c:pt idx="29">
                  <c:v>1.9272727272727275</c:v>
                </c:pt>
                <c:pt idx="30">
                  <c:v>1.9272727272727275</c:v>
                </c:pt>
                <c:pt idx="31">
                  <c:v>1.9272727272727275</c:v>
                </c:pt>
                <c:pt idx="32">
                  <c:v>2</c:v>
                </c:pt>
                <c:pt idx="33">
                  <c:v>2.072727272727275</c:v>
                </c:pt>
                <c:pt idx="34">
                  <c:v>2.1454545454545455</c:v>
                </c:pt>
                <c:pt idx="35">
                  <c:v>2.2545454545454549</c:v>
                </c:pt>
                <c:pt idx="36">
                  <c:v>2.2545454545454549</c:v>
                </c:pt>
              </c:numCache>
            </c:numRef>
          </c:val>
        </c:ser>
        <c:ser>
          <c:idx val="4"/>
          <c:order val="4"/>
          <c:tx>
            <c:strRef>
              <c:f>Data!$A$37</c:f>
              <c:strCache>
                <c:ptCount val="1"/>
                <c:pt idx="0">
                  <c:v>Concrete</c:v>
                </c:pt>
              </c:strCache>
            </c:strRef>
          </c:tx>
          <c:spPr>
            <a:ln w="12700">
              <a:solidFill>
                <a:srgbClr val="990099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990099"/>
                </a:solidFill>
                <a:prstDash val="solid"/>
              </a:ln>
            </c:spPr>
          </c:marker>
          <c:cat>
            <c:numRef>
              <c:f>Data!$B$32:$AL$32</c:f>
              <c:numCache>
                <c:formatCode>[$-409]mmm\-yy;@</c:formatCode>
                <c:ptCount val="37"/>
                <c:pt idx="0">
                  <c:v>37895</c:v>
                </c:pt>
                <c:pt idx="1">
                  <c:v>37987</c:v>
                </c:pt>
                <c:pt idx="2">
                  <c:v>38078.5</c:v>
                </c:pt>
                <c:pt idx="3">
                  <c:v>38170</c:v>
                </c:pt>
                <c:pt idx="4">
                  <c:v>38261.5</c:v>
                </c:pt>
                <c:pt idx="5">
                  <c:v>38353</c:v>
                </c:pt>
                <c:pt idx="6">
                  <c:v>38444.5</c:v>
                </c:pt>
                <c:pt idx="7">
                  <c:v>38536</c:v>
                </c:pt>
                <c:pt idx="8">
                  <c:v>38627.5</c:v>
                </c:pt>
                <c:pt idx="9">
                  <c:v>38719</c:v>
                </c:pt>
                <c:pt idx="10">
                  <c:v>38810.5</c:v>
                </c:pt>
                <c:pt idx="11">
                  <c:v>38899</c:v>
                </c:pt>
                <c:pt idx="12">
                  <c:v>38991</c:v>
                </c:pt>
                <c:pt idx="13">
                  <c:v>39083</c:v>
                </c:pt>
                <c:pt idx="14">
                  <c:v>39173</c:v>
                </c:pt>
                <c:pt idx="15">
                  <c:v>39264</c:v>
                </c:pt>
                <c:pt idx="16">
                  <c:v>39356</c:v>
                </c:pt>
                <c:pt idx="17">
                  <c:v>39448</c:v>
                </c:pt>
                <c:pt idx="18">
                  <c:v>39539</c:v>
                </c:pt>
                <c:pt idx="19">
                  <c:v>39630</c:v>
                </c:pt>
                <c:pt idx="20">
                  <c:v>39722</c:v>
                </c:pt>
                <c:pt idx="21">
                  <c:v>39814</c:v>
                </c:pt>
                <c:pt idx="22">
                  <c:v>39904</c:v>
                </c:pt>
                <c:pt idx="23">
                  <c:v>39995</c:v>
                </c:pt>
                <c:pt idx="24">
                  <c:v>40087</c:v>
                </c:pt>
                <c:pt idx="25">
                  <c:v>40179</c:v>
                </c:pt>
                <c:pt idx="26">
                  <c:v>40269</c:v>
                </c:pt>
                <c:pt idx="27">
                  <c:v>40360</c:v>
                </c:pt>
                <c:pt idx="28">
                  <c:v>40452</c:v>
                </c:pt>
                <c:pt idx="29">
                  <c:v>40544</c:v>
                </c:pt>
                <c:pt idx="30">
                  <c:v>40634</c:v>
                </c:pt>
                <c:pt idx="31">
                  <c:v>40725</c:v>
                </c:pt>
                <c:pt idx="32">
                  <c:v>40817</c:v>
                </c:pt>
                <c:pt idx="33">
                  <c:v>40909</c:v>
                </c:pt>
                <c:pt idx="34">
                  <c:v>41000</c:v>
                </c:pt>
                <c:pt idx="35">
                  <c:v>41091</c:v>
                </c:pt>
                <c:pt idx="36">
                  <c:v>41183</c:v>
                </c:pt>
              </c:numCache>
            </c:numRef>
          </c:cat>
          <c:val>
            <c:numRef>
              <c:f>Data!$B$37:$AL$37</c:f>
              <c:numCache>
                <c:formatCode>_(* #,##0.00_);_(* \(#,##0.00\);_(* "-"??_);_(@_)</c:formatCode>
                <c:ptCount val="37"/>
                <c:pt idx="0" formatCode="0.00">
                  <c:v>1</c:v>
                </c:pt>
                <c:pt idx="1">
                  <c:v>1.0754716981132066</c:v>
                </c:pt>
                <c:pt idx="2">
                  <c:v>1.0754716981132066</c:v>
                </c:pt>
                <c:pt idx="3">
                  <c:v>1.2264150943396226</c:v>
                </c:pt>
                <c:pt idx="4">
                  <c:v>1.2264150943396226</c:v>
                </c:pt>
                <c:pt idx="5">
                  <c:v>1.320754716981132</c:v>
                </c:pt>
                <c:pt idx="6">
                  <c:v>1.320754716981132</c:v>
                </c:pt>
                <c:pt idx="7">
                  <c:v>1.320754716981132</c:v>
                </c:pt>
                <c:pt idx="8">
                  <c:v>1.4150943396226405</c:v>
                </c:pt>
                <c:pt idx="9">
                  <c:v>1.5283018867924518</c:v>
                </c:pt>
                <c:pt idx="10">
                  <c:v>1.7924528301886808</c:v>
                </c:pt>
                <c:pt idx="11">
                  <c:v>1.8490566037735849</c:v>
                </c:pt>
                <c:pt idx="12">
                  <c:v>1.9245283018867927</c:v>
                </c:pt>
                <c:pt idx="13">
                  <c:v>1.9245283018867927</c:v>
                </c:pt>
                <c:pt idx="14">
                  <c:v>1.7358490566037739</c:v>
                </c:pt>
                <c:pt idx="15">
                  <c:v>1.7358490566037739</c:v>
                </c:pt>
                <c:pt idx="16">
                  <c:v>1.641509433962264</c:v>
                </c:pt>
                <c:pt idx="17">
                  <c:v>1.641509433962264</c:v>
                </c:pt>
                <c:pt idx="18">
                  <c:v>1.641509433962264</c:v>
                </c:pt>
                <c:pt idx="19">
                  <c:v>1.6981132075471699</c:v>
                </c:pt>
                <c:pt idx="20">
                  <c:v>1.5660377358490565</c:v>
                </c:pt>
                <c:pt idx="21">
                  <c:v>1.4150943396226405</c:v>
                </c:pt>
                <c:pt idx="22">
                  <c:v>1.2264150943396226</c:v>
                </c:pt>
                <c:pt idx="23">
                  <c:v>0.94339622641509491</c:v>
                </c:pt>
                <c:pt idx="24">
                  <c:v>0.94339622641509491</c:v>
                </c:pt>
                <c:pt idx="25">
                  <c:v>1.1320754716981145</c:v>
                </c:pt>
                <c:pt idx="26">
                  <c:v>1.1320754716981145</c:v>
                </c:pt>
                <c:pt idx="27">
                  <c:v>1.1320754716981145</c:v>
                </c:pt>
                <c:pt idx="28">
                  <c:v>1.2264150943396226</c:v>
                </c:pt>
                <c:pt idx="29">
                  <c:v>1.320754716981132</c:v>
                </c:pt>
                <c:pt idx="30">
                  <c:v>1.2830188679245282</c:v>
                </c:pt>
                <c:pt idx="31">
                  <c:v>1.2830188679245282</c:v>
                </c:pt>
                <c:pt idx="32">
                  <c:v>1.2830188679245282</c:v>
                </c:pt>
                <c:pt idx="33">
                  <c:v>1.320754716981132</c:v>
                </c:pt>
                <c:pt idx="34">
                  <c:v>1.320754716981132</c:v>
                </c:pt>
                <c:pt idx="35">
                  <c:v>1.3679245283018868</c:v>
                </c:pt>
                <c:pt idx="36">
                  <c:v>1.3679245283018868</c:v>
                </c:pt>
              </c:numCache>
            </c:numRef>
          </c:val>
        </c:ser>
        <c:ser>
          <c:idx val="5"/>
          <c:order val="5"/>
          <c:tx>
            <c:strRef>
              <c:f>Data!$A$38</c:f>
              <c:strCache>
                <c:ptCount val="1"/>
                <c:pt idx="0">
                  <c:v>Drywall</c:v>
                </c:pt>
              </c:strCache>
            </c:strRef>
          </c:tx>
          <c:spPr>
            <a:ln w="12700">
              <a:solidFill>
                <a:srgbClr val="00808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8080"/>
              </a:solidFill>
              <a:ln>
                <a:solidFill>
                  <a:srgbClr val="008080"/>
                </a:solidFill>
                <a:prstDash val="solid"/>
              </a:ln>
            </c:spPr>
          </c:marker>
          <c:cat>
            <c:numRef>
              <c:f>Data!$B$32:$AL$32</c:f>
              <c:numCache>
                <c:formatCode>[$-409]mmm\-yy;@</c:formatCode>
                <c:ptCount val="37"/>
                <c:pt idx="0">
                  <c:v>37895</c:v>
                </c:pt>
                <c:pt idx="1">
                  <c:v>37987</c:v>
                </c:pt>
                <c:pt idx="2">
                  <c:v>38078.5</c:v>
                </c:pt>
                <c:pt idx="3">
                  <c:v>38170</c:v>
                </c:pt>
                <c:pt idx="4">
                  <c:v>38261.5</c:v>
                </c:pt>
                <c:pt idx="5">
                  <c:v>38353</c:v>
                </c:pt>
                <c:pt idx="6">
                  <c:v>38444.5</c:v>
                </c:pt>
                <c:pt idx="7">
                  <c:v>38536</c:v>
                </c:pt>
                <c:pt idx="8">
                  <c:v>38627.5</c:v>
                </c:pt>
                <c:pt idx="9">
                  <c:v>38719</c:v>
                </c:pt>
                <c:pt idx="10">
                  <c:v>38810.5</c:v>
                </c:pt>
                <c:pt idx="11">
                  <c:v>38899</c:v>
                </c:pt>
                <c:pt idx="12">
                  <c:v>38991</c:v>
                </c:pt>
                <c:pt idx="13">
                  <c:v>39083</c:v>
                </c:pt>
                <c:pt idx="14">
                  <c:v>39173</c:v>
                </c:pt>
                <c:pt idx="15">
                  <c:v>39264</c:v>
                </c:pt>
                <c:pt idx="16">
                  <c:v>39356</c:v>
                </c:pt>
                <c:pt idx="17">
                  <c:v>39448</c:v>
                </c:pt>
                <c:pt idx="18">
                  <c:v>39539</c:v>
                </c:pt>
                <c:pt idx="19">
                  <c:v>39630</c:v>
                </c:pt>
                <c:pt idx="20">
                  <c:v>39722</c:v>
                </c:pt>
                <c:pt idx="21">
                  <c:v>39814</c:v>
                </c:pt>
                <c:pt idx="22">
                  <c:v>39904</c:v>
                </c:pt>
                <c:pt idx="23">
                  <c:v>39995</c:v>
                </c:pt>
                <c:pt idx="24">
                  <c:v>40087</c:v>
                </c:pt>
                <c:pt idx="25">
                  <c:v>40179</c:v>
                </c:pt>
                <c:pt idx="26">
                  <c:v>40269</c:v>
                </c:pt>
                <c:pt idx="27">
                  <c:v>40360</c:v>
                </c:pt>
                <c:pt idx="28">
                  <c:v>40452</c:v>
                </c:pt>
                <c:pt idx="29">
                  <c:v>40544</c:v>
                </c:pt>
                <c:pt idx="30">
                  <c:v>40634</c:v>
                </c:pt>
                <c:pt idx="31">
                  <c:v>40725</c:v>
                </c:pt>
                <c:pt idx="32">
                  <c:v>40817</c:v>
                </c:pt>
                <c:pt idx="33">
                  <c:v>40909</c:v>
                </c:pt>
                <c:pt idx="34">
                  <c:v>41000</c:v>
                </c:pt>
                <c:pt idx="35">
                  <c:v>41091</c:v>
                </c:pt>
                <c:pt idx="36">
                  <c:v>41183</c:v>
                </c:pt>
              </c:numCache>
            </c:numRef>
          </c:cat>
          <c:val>
            <c:numRef>
              <c:f>Data!$B$38:$AL$38</c:f>
              <c:numCache>
                <c:formatCode>_(* #,##0.00_);_(* \(#,##0.00\);_(* "-"??_);_(@_)</c:formatCode>
                <c:ptCount val="37"/>
                <c:pt idx="0" formatCode="0.00">
                  <c:v>1</c:v>
                </c:pt>
                <c:pt idx="1">
                  <c:v>1.024</c:v>
                </c:pt>
                <c:pt idx="2">
                  <c:v>0.65504837726882736</c:v>
                </c:pt>
                <c:pt idx="3">
                  <c:v>0.73600941266160369</c:v>
                </c:pt>
                <c:pt idx="4">
                  <c:v>0.82697686815910454</c:v>
                </c:pt>
                <c:pt idx="5">
                  <c:v>0.92918749231360054</c:v>
                </c:pt>
                <c:pt idx="6">
                  <c:v>1.0440308902400002</c:v>
                </c:pt>
                <c:pt idx="7">
                  <c:v>1.173068416</c:v>
                </c:pt>
                <c:pt idx="8">
                  <c:v>1.3180544000000001</c:v>
                </c:pt>
                <c:pt idx="9">
                  <c:v>1.4809599999999998</c:v>
                </c:pt>
                <c:pt idx="10">
                  <c:v>1.6640000000000001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2.4</c:v>
                </c:pt>
                <c:pt idx="14">
                  <c:v>2.1</c:v>
                </c:pt>
                <c:pt idx="15">
                  <c:v>1.9200000000000002</c:v>
                </c:pt>
                <c:pt idx="16">
                  <c:v>1.7280000000000009</c:v>
                </c:pt>
                <c:pt idx="17">
                  <c:v>1.7280000000000009</c:v>
                </c:pt>
                <c:pt idx="18">
                  <c:v>1.7280000000000009</c:v>
                </c:pt>
                <c:pt idx="19">
                  <c:v>1.7920000000000009</c:v>
                </c:pt>
                <c:pt idx="20">
                  <c:v>1.6</c:v>
                </c:pt>
                <c:pt idx="21">
                  <c:v>1.343999999999999</c:v>
                </c:pt>
                <c:pt idx="22">
                  <c:v>1.343999999999999</c:v>
                </c:pt>
                <c:pt idx="23">
                  <c:v>1.28</c:v>
                </c:pt>
                <c:pt idx="24">
                  <c:v>1.28</c:v>
                </c:pt>
                <c:pt idx="25">
                  <c:v>1.28</c:v>
                </c:pt>
                <c:pt idx="26">
                  <c:v>1.4079999999999981</c:v>
                </c:pt>
                <c:pt idx="27">
                  <c:v>1.4079999999999981</c:v>
                </c:pt>
                <c:pt idx="28">
                  <c:v>1.4079999999999981</c:v>
                </c:pt>
                <c:pt idx="29">
                  <c:v>1.4079999999999981</c:v>
                </c:pt>
                <c:pt idx="30">
                  <c:v>1.472</c:v>
                </c:pt>
                <c:pt idx="31">
                  <c:v>1.472</c:v>
                </c:pt>
                <c:pt idx="32">
                  <c:v>1.472</c:v>
                </c:pt>
                <c:pt idx="33">
                  <c:v>1.9200000000000002</c:v>
                </c:pt>
                <c:pt idx="34">
                  <c:v>1.9200000000000002</c:v>
                </c:pt>
                <c:pt idx="35">
                  <c:v>1.9200000000000002</c:v>
                </c:pt>
                <c:pt idx="36">
                  <c:v>1.9200000000000002</c:v>
                </c:pt>
              </c:numCache>
            </c:numRef>
          </c:val>
        </c:ser>
        <c:ser>
          <c:idx val="6"/>
          <c:order val="6"/>
          <c:tx>
            <c:strRef>
              <c:f>Data!$A$39</c:f>
              <c:strCache>
                <c:ptCount val="1"/>
                <c:pt idx="0">
                  <c:v>Steel</c:v>
                </c:pt>
              </c:strCache>
            </c:strRef>
          </c:tx>
          <c:spPr>
            <a:ln w="12700">
              <a:solidFill>
                <a:srgbClr val="C00000"/>
              </a:solidFill>
              <a:prstDash val="solid"/>
            </a:ln>
          </c:spPr>
          <c:marker>
            <c:symbol val="plus"/>
            <c:size val="5"/>
            <c:spPr>
              <a:noFill/>
              <a:ln>
                <a:solidFill>
                  <a:srgbClr val="C00000"/>
                </a:solidFill>
                <a:prstDash val="solid"/>
              </a:ln>
            </c:spPr>
          </c:marker>
          <c:cat>
            <c:numRef>
              <c:f>Data!$B$32:$AL$32</c:f>
              <c:numCache>
                <c:formatCode>[$-409]mmm\-yy;@</c:formatCode>
                <c:ptCount val="37"/>
                <c:pt idx="0">
                  <c:v>37895</c:v>
                </c:pt>
                <c:pt idx="1">
                  <c:v>37987</c:v>
                </c:pt>
                <c:pt idx="2">
                  <c:v>38078.5</c:v>
                </c:pt>
                <c:pt idx="3">
                  <c:v>38170</c:v>
                </c:pt>
                <c:pt idx="4">
                  <c:v>38261.5</c:v>
                </c:pt>
                <c:pt idx="5">
                  <c:v>38353</c:v>
                </c:pt>
                <c:pt idx="6">
                  <c:v>38444.5</c:v>
                </c:pt>
                <c:pt idx="7">
                  <c:v>38536</c:v>
                </c:pt>
                <c:pt idx="8">
                  <c:v>38627.5</c:v>
                </c:pt>
                <c:pt idx="9">
                  <c:v>38719</c:v>
                </c:pt>
                <c:pt idx="10">
                  <c:v>38810.5</c:v>
                </c:pt>
                <c:pt idx="11">
                  <c:v>38899</c:v>
                </c:pt>
                <c:pt idx="12">
                  <c:v>38991</c:v>
                </c:pt>
                <c:pt idx="13">
                  <c:v>39083</c:v>
                </c:pt>
                <c:pt idx="14">
                  <c:v>39173</c:v>
                </c:pt>
                <c:pt idx="15">
                  <c:v>39264</c:v>
                </c:pt>
                <c:pt idx="16">
                  <c:v>39356</c:v>
                </c:pt>
                <c:pt idx="17">
                  <c:v>39448</c:v>
                </c:pt>
                <c:pt idx="18">
                  <c:v>39539</c:v>
                </c:pt>
                <c:pt idx="19">
                  <c:v>39630</c:v>
                </c:pt>
                <c:pt idx="20">
                  <c:v>39722</c:v>
                </c:pt>
                <c:pt idx="21">
                  <c:v>39814</c:v>
                </c:pt>
                <c:pt idx="22">
                  <c:v>39904</c:v>
                </c:pt>
                <c:pt idx="23">
                  <c:v>39995</c:v>
                </c:pt>
                <c:pt idx="24">
                  <c:v>40087</c:v>
                </c:pt>
                <c:pt idx="25">
                  <c:v>40179</c:v>
                </c:pt>
                <c:pt idx="26">
                  <c:v>40269</c:v>
                </c:pt>
                <c:pt idx="27">
                  <c:v>40360</c:v>
                </c:pt>
                <c:pt idx="28">
                  <c:v>40452</c:v>
                </c:pt>
                <c:pt idx="29">
                  <c:v>40544</c:v>
                </c:pt>
                <c:pt idx="30">
                  <c:v>40634</c:v>
                </c:pt>
                <c:pt idx="31">
                  <c:v>40725</c:v>
                </c:pt>
                <c:pt idx="32">
                  <c:v>40817</c:v>
                </c:pt>
                <c:pt idx="33">
                  <c:v>40909</c:v>
                </c:pt>
                <c:pt idx="34">
                  <c:v>41000</c:v>
                </c:pt>
                <c:pt idx="35">
                  <c:v>41091</c:v>
                </c:pt>
                <c:pt idx="36">
                  <c:v>41183</c:v>
                </c:pt>
              </c:numCache>
            </c:numRef>
          </c:cat>
          <c:val>
            <c:numRef>
              <c:f>Data!$B$39:$AL$39</c:f>
              <c:numCache>
                <c:formatCode>_(* #,##0.00_);_(* \(#,##0.00\);_(* "-"??_);_(@_)</c:formatCode>
                <c:ptCount val="37"/>
                <c:pt idx="0" formatCode="0.00">
                  <c:v>1</c:v>
                </c:pt>
                <c:pt idx="1">
                  <c:v>1.25</c:v>
                </c:pt>
                <c:pt idx="2">
                  <c:v>1.40625</c:v>
                </c:pt>
                <c:pt idx="3">
                  <c:v>1.40625</c:v>
                </c:pt>
                <c:pt idx="4">
                  <c:v>1.40625</c:v>
                </c:pt>
                <c:pt idx="5">
                  <c:v>1.625</c:v>
                </c:pt>
                <c:pt idx="6">
                  <c:v>1.625</c:v>
                </c:pt>
                <c:pt idx="7">
                  <c:v>1.625</c:v>
                </c:pt>
                <c:pt idx="8">
                  <c:v>1.875</c:v>
                </c:pt>
                <c:pt idx="9">
                  <c:v>1.875</c:v>
                </c:pt>
                <c:pt idx="10">
                  <c:v>1.875</c:v>
                </c:pt>
                <c:pt idx="11">
                  <c:v>2.0249999999999999</c:v>
                </c:pt>
                <c:pt idx="12">
                  <c:v>2.0249999999999999</c:v>
                </c:pt>
                <c:pt idx="13">
                  <c:v>2.0312499999999973</c:v>
                </c:pt>
                <c:pt idx="14">
                  <c:v>2.0312499999999973</c:v>
                </c:pt>
                <c:pt idx="15">
                  <c:v>2.0312499999999973</c:v>
                </c:pt>
                <c:pt idx="16">
                  <c:v>2.125</c:v>
                </c:pt>
                <c:pt idx="17">
                  <c:v>2.125</c:v>
                </c:pt>
                <c:pt idx="18">
                  <c:v>2.34375</c:v>
                </c:pt>
                <c:pt idx="19">
                  <c:v>2.5</c:v>
                </c:pt>
                <c:pt idx="20">
                  <c:v>2.0312499999999973</c:v>
                </c:pt>
                <c:pt idx="21">
                  <c:v>1.7187500000000007</c:v>
                </c:pt>
                <c:pt idx="22">
                  <c:v>1.4374999999999989</c:v>
                </c:pt>
                <c:pt idx="23">
                  <c:v>1.3125</c:v>
                </c:pt>
                <c:pt idx="24">
                  <c:v>1.21875</c:v>
                </c:pt>
                <c:pt idx="25">
                  <c:v>1.5625</c:v>
                </c:pt>
                <c:pt idx="26">
                  <c:v>1.7187500000000007</c:v>
                </c:pt>
                <c:pt idx="27">
                  <c:v>1.7187500000000007</c:v>
                </c:pt>
                <c:pt idx="28">
                  <c:v>1.7500000000000007</c:v>
                </c:pt>
                <c:pt idx="29">
                  <c:v>1.8125</c:v>
                </c:pt>
                <c:pt idx="30">
                  <c:v>1.875</c:v>
                </c:pt>
                <c:pt idx="31">
                  <c:v>1.875</c:v>
                </c:pt>
                <c:pt idx="32">
                  <c:v>1.9374999999999991</c:v>
                </c:pt>
                <c:pt idx="33">
                  <c:v>1.9374999999999991</c:v>
                </c:pt>
                <c:pt idx="34">
                  <c:v>1.9374999999999991</c:v>
                </c:pt>
                <c:pt idx="35">
                  <c:v>1.9374999999999991</c:v>
                </c:pt>
                <c:pt idx="36">
                  <c:v>2</c:v>
                </c:pt>
              </c:numCache>
            </c:numRef>
          </c:val>
        </c:ser>
        <c:ser>
          <c:idx val="7"/>
          <c:order val="7"/>
          <c:tx>
            <c:strRef>
              <c:f>Data!$A$40</c:f>
              <c:strCache>
                <c:ptCount val="1"/>
                <c:pt idx="0">
                  <c:v>Aluminum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dot"/>
            <c:size val="5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Data!$B$32:$AL$32</c:f>
              <c:numCache>
                <c:formatCode>[$-409]mmm\-yy;@</c:formatCode>
                <c:ptCount val="37"/>
                <c:pt idx="0">
                  <c:v>37895</c:v>
                </c:pt>
                <c:pt idx="1">
                  <c:v>37987</c:v>
                </c:pt>
                <c:pt idx="2">
                  <c:v>38078.5</c:v>
                </c:pt>
                <c:pt idx="3">
                  <c:v>38170</c:v>
                </c:pt>
                <c:pt idx="4">
                  <c:v>38261.5</c:v>
                </c:pt>
                <c:pt idx="5">
                  <c:v>38353</c:v>
                </c:pt>
                <c:pt idx="6">
                  <c:v>38444.5</c:v>
                </c:pt>
                <c:pt idx="7">
                  <c:v>38536</c:v>
                </c:pt>
                <c:pt idx="8">
                  <c:v>38627.5</c:v>
                </c:pt>
                <c:pt idx="9">
                  <c:v>38719</c:v>
                </c:pt>
                <c:pt idx="10">
                  <c:v>38810.5</c:v>
                </c:pt>
                <c:pt idx="11">
                  <c:v>38899</c:v>
                </c:pt>
                <c:pt idx="12">
                  <c:v>38991</c:v>
                </c:pt>
                <c:pt idx="13">
                  <c:v>39083</c:v>
                </c:pt>
                <c:pt idx="14">
                  <c:v>39173</c:v>
                </c:pt>
                <c:pt idx="15">
                  <c:v>39264</c:v>
                </c:pt>
                <c:pt idx="16">
                  <c:v>39356</c:v>
                </c:pt>
                <c:pt idx="17">
                  <c:v>39448</c:v>
                </c:pt>
                <c:pt idx="18">
                  <c:v>39539</c:v>
                </c:pt>
                <c:pt idx="19">
                  <c:v>39630</c:v>
                </c:pt>
                <c:pt idx="20">
                  <c:v>39722</c:v>
                </c:pt>
                <c:pt idx="21">
                  <c:v>39814</c:v>
                </c:pt>
                <c:pt idx="22">
                  <c:v>39904</c:v>
                </c:pt>
                <c:pt idx="23">
                  <c:v>39995</c:v>
                </c:pt>
                <c:pt idx="24">
                  <c:v>40087</c:v>
                </c:pt>
                <c:pt idx="25">
                  <c:v>40179</c:v>
                </c:pt>
                <c:pt idx="26">
                  <c:v>40269</c:v>
                </c:pt>
                <c:pt idx="27">
                  <c:v>40360</c:v>
                </c:pt>
                <c:pt idx="28">
                  <c:v>40452</c:v>
                </c:pt>
                <c:pt idx="29">
                  <c:v>40544</c:v>
                </c:pt>
                <c:pt idx="30">
                  <c:v>40634</c:v>
                </c:pt>
                <c:pt idx="31">
                  <c:v>40725</c:v>
                </c:pt>
                <c:pt idx="32">
                  <c:v>40817</c:v>
                </c:pt>
                <c:pt idx="33">
                  <c:v>40909</c:v>
                </c:pt>
                <c:pt idx="34">
                  <c:v>41000</c:v>
                </c:pt>
                <c:pt idx="35">
                  <c:v>41091</c:v>
                </c:pt>
                <c:pt idx="36">
                  <c:v>41183</c:v>
                </c:pt>
              </c:numCache>
            </c:numRef>
          </c:cat>
          <c:val>
            <c:numRef>
              <c:f>Data!$B$40:$AL$40</c:f>
              <c:numCache>
                <c:formatCode>_(* #,##0.00_);_(* \(#,##0.00\);_(* "-"??_);_(@_)</c:formatCode>
                <c:ptCount val="37"/>
                <c:pt idx="0" formatCode="0.00">
                  <c:v>1</c:v>
                </c:pt>
                <c:pt idx="1">
                  <c:v>1.1370716510903418</c:v>
                </c:pt>
                <c:pt idx="2">
                  <c:v>1.2149532710280373</c:v>
                </c:pt>
                <c:pt idx="3">
                  <c:v>1.1993769470404978</c:v>
                </c:pt>
                <c:pt idx="4">
                  <c:v>1.2928348909657319</c:v>
                </c:pt>
                <c:pt idx="5">
                  <c:v>1.277258566978194</c:v>
                </c:pt>
                <c:pt idx="6">
                  <c:v>1.3862928348909669</c:v>
                </c:pt>
                <c:pt idx="7">
                  <c:v>1.1993769470404978</c:v>
                </c:pt>
                <c:pt idx="8">
                  <c:v>1.2928348909657319</c:v>
                </c:pt>
                <c:pt idx="9">
                  <c:v>1.6043613707165107</c:v>
                </c:pt>
                <c:pt idx="10">
                  <c:v>1.8847352024922117</c:v>
                </c:pt>
                <c:pt idx="11">
                  <c:v>1.9158878504672898</c:v>
                </c:pt>
                <c:pt idx="12">
                  <c:v>1.7912772585669778</c:v>
                </c:pt>
                <c:pt idx="13">
                  <c:v>2.133956386292835</c:v>
                </c:pt>
                <c:pt idx="14">
                  <c:v>2.1962616822429912</c:v>
                </c:pt>
                <c:pt idx="15">
                  <c:v>2.1028037383177582</c:v>
                </c:pt>
                <c:pt idx="16">
                  <c:v>1.8691588785046727</c:v>
                </c:pt>
                <c:pt idx="17">
                  <c:v>1.9003115264797519</c:v>
                </c:pt>
                <c:pt idx="18">
                  <c:v>2.3520249221183787</c:v>
                </c:pt>
                <c:pt idx="19">
                  <c:v>2.1806853582554546</c:v>
                </c:pt>
                <c:pt idx="20">
                  <c:v>1.5576323987538938</c:v>
                </c:pt>
                <c:pt idx="21">
                  <c:v>1.1682242990654195</c:v>
                </c:pt>
                <c:pt idx="22">
                  <c:v>1.0124610591900312</c:v>
                </c:pt>
                <c:pt idx="23">
                  <c:v>1.2461059190031161</c:v>
                </c:pt>
                <c:pt idx="24">
                  <c:v>1.277258566978194</c:v>
                </c:pt>
                <c:pt idx="25">
                  <c:v>1.4797507788161992</c:v>
                </c:pt>
                <c:pt idx="26">
                  <c:v>1.6355140186915889</c:v>
                </c:pt>
                <c:pt idx="27">
                  <c:v>1.4797507788161992</c:v>
                </c:pt>
                <c:pt idx="28">
                  <c:v>1.6822429906542069</c:v>
                </c:pt>
                <c:pt idx="29">
                  <c:v>1.7133956386292832</c:v>
                </c:pt>
                <c:pt idx="30">
                  <c:v>1.8691588785046727</c:v>
                </c:pt>
                <c:pt idx="31">
                  <c:v>1.7757009345794397</c:v>
                </c:pt>
                <c:pt idx="32">
                  <c:v>1.6355140186915889</c:v>
                </c:pt>
                <c:pt idx="33">
                  <c:v>1.5264797507788159</c:v>
                </c:pt>
                <c:pt idx="34">
                  <c:v>1.4330218068535818</c:v>
                </c:pt>
                <c:pt idx="35">
                  <c:v>1.2928348909657319</c:v>
                </c:pt>
                <c:pt idx="36">
                  <c:v>1.4485981308411215</c:v>
                </c:pt>
              </c:numCache>
            </c:numRef>
          </c:val>
        </c:ser>
        <c:ser>
          <c:idx val="8"/>
          <c:order val="8"/>
          <c:tx>
            <c:strRef>
              <c:f>Data!$A$41</c:f>
              <c:strCache>
                <c:ptCount val="1"/>
                <c:pt idx="0">
                  <c:v>Insulation</c:v>
                </c:pt>
              </c:strCache>
            </c:strRef>
          </c:tx>
          <c:spPr>
            <a:ln w="12700">
              <a:solidFill>
                <a:srgbClr val="800000"/>
              </a:solidFill>
              <a:prstDash val="solid"/>
            </a:ln>
          </c:spPr>
          <c:marker>
            <c:symbol val="dash"/>
            <c:size val="5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cat>
            <c:numRef>
              <c:f>Data!$B$32:$AL$32</c:f>
              <c:numCache>
                <c:formatCode>[$-409]mmm\-yy;@</c:formatCode>
                <c:ptCount val="37"/>
                <c:pt idx="0">
                  <c:v>37895</c:v>
                </c:pt>
                <c:pt idx="1">
                  <c:v>37987</c:v>
                </c:pt>
                <c:pt idx="2">
                  <c:v>38078.5</c:v>
                </c:pt>
                <c:pt idx="3">
                  <c:v>38170</c:v>
                </c:pt>
                <c:pt idx="4">
                  <c:v>38261.5</c:v>
                </c:pt>
                <c:pt idx="5">
                  <c:v>38353</c:v>
                </c:pt>
                <c:pt idx="6">
                  <c:v>38444.5</c:v>
                </c:pt>
                <c:pt idx="7">
                  <c:v>38536</c:v>
                </c:pt>
                <c:pt idx="8">
                  <c:v>38627.5</c:v>
                </c:pt>
                <c:pt idx="9">
                  <c:v>38719</c:v>
                </c:pt>
                <c:pt idx="10">
                  <c:v>38810.5</c:v>
                </c:pt>
                <c:pt idx="11">
                  <c:v>38899</c:v>
                </c:pt>
                <c:pt idx="12">
                  <c:v>38991</c:v>
                </c:pt>
                <c:pt idx="13">
                  <c:v>39083</c:v>
                </c:pt>
                <c:pt idx="14">
                  <c:v>39173</c:v>
                </c:pt>
                <c:pt idx="15">
                  <c:v>39264</c:v>
                </c:pt>
                <c:pt idx="16">
                  <c:v>39356</c:v>
                </c:pt>
                <c:pt idx="17">
                  <c:v>39448</c:v>
                </c:pt>
                <c:pt idx="18">
                  <c:v>39539</c:v>
                </c:pt>
                <c:pt idx="19">
                  <c:v>39630</c:v>
                </c:pt>
                <c:pt idx="20">
                  <c:v>39722</c:v>
                </c:pt>
                <c:pt idx="21">
                  <c:v>39814</c:v>
                </c:pt>
                <c:pt idx="22">
                  <c:v>39904</c:v>
                </c:pt>
                <c:pt idx="23">
                  <c:v>39995</c:v>
                </c:pt>
                <c:pt idx="24">
                  <c:v>40087</c:v>
                </c:pt>
                <c:pt idx="25">
                  <c:v>40179</c:v>
                </c:pt>
                <c:pt idx="26">
                  <c:v>40269</c:v>
                </c:pt>
                <c:pt idx="27">
                  <c:v>40360</c:v>
                </c:pt>
                <c:pt idx="28">
                  <c:v>40452</c:v>
                </c:pt>
                <c:pt idx="29">
                  <c:v>40544</c:v>
                </c:pt>
                <c:pt idx="30">
                  <c:v>40634</c:v>
                </c:pt>
                <c:pt idx="31">
                  <c:v>40725</c:v>
                </c:pt>
                <c:pt idx="32">
                  <c:v>40817</c:v>
                </c:pt>
                <c:pt idx="33">
                  <c:v>40909</c:v>
                </c:pt>
                <c:pt idx="34">
                  <c:v>41000</c:v>
                </c:pt>
                <c:pt idx="35">
                  <c:v>41091</c:v>
                </c:pt>
                <c:pt idx="36">
                  <c:v>41183</c:v>
                </c:pt>
              </c:numCache>
            </c:numRef>
          </c:cat>
          <c:val>
            <c:numRef>
              <c:f>Data!$B$41:$AL$41</c:f>
              <c:numCache>
                <c:formatCode>_(* #,##0.00_);_(* \(#,##0.00\);_(* "-"??_);_(@_)</c:formatCode>
                <c:ptCount val="37"/>
                <c:pt idx="0" formatCode="0.00">
                  <c:v>1</c:v>
                </c:pt>
                <c:pt idx="1">
                  <c:v>1.0900000000000001</c:v>
                </c:pt>
                <c:pt idx="2">
                  <c:v>1.2207999999999992</c:v>
                </c:pt>
                <c:pt idx="3">
                  <c:v>1.3062560000000003</c:v>
                </c:pt>
                <c:pt idx="4">
                  <c:v>1.4630067199999994</c:v>
                </c:pt>
                <c:pt idx="5">
                  <c:v>1.5946773248000023</c:v>
                </c:pt>
                <c:pt idx="6">
                  <c:v>1.7222515107840011</c:v>
                </c:pt>
                <c:pt idx="7">
                  <c:v>1.7222515107840011</c:v>
                </c:pt>
                <c:pt idx="8">
                  <c:v>1.8772541467545607</c:v>
                </c:pt>
                <c:pt idx="9">
                  <c:v>1.971116854092289</c:v>
                </c:pt>
                <c:pt idx="10">
                  <c:v>1.971116854092289</c:v>
                </c:pt>
                <c:pt idx="11">
                  <c:v>1.971116854092289</c:v>
                </c:pt>
                <c:pt idx="12">
                  <c:v>1.971116854092289</c:v>
                </c:pt>
                <c:pt idx="13">
                  <c:v>1.9473684210526316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2.1052631578947372</c:v>
                </c:pt>
                <c:pt idx="20">
                  <c:v>2.1052631578947372</c:v>
                </c:pt>
                <c:pt idx="21">
                  <c:v>1.9473684210526316</c:v>
                </c:pt>
                <c:pt idx="22">
                  <c:v>1.7684210526315789</c:v>
                </c:pt>
                <c:pt idx="23">
                  <c:v>1.7368421052631586</c:v>
                </c:pt>
                <c:pt idx="24">
                  <c:v>1.6842105263157914</c:v>
                </c:pt>
                <c:pt idx="25">
                  <c:v>1.631578947368421</c:v>
                </c:pt>
                <c:pt idx="26">
                  <c:v>1.5789473684210535</c:v>
                </c:pt>
                <c:pt idx="27">
                  <c:v>1.5263157894736841</c:v>
                </c:pt>
                <c:pt idx="28">
                  <c:v>1.368421052631579</c:v>
                </c:pt>
                <c:pt idx="29">
                  <c:v>1.368421052631579</c:v>
                </c:pt>
                <c:pt idx="30">
                  <c:v>1.473684210526315</c:v>
                </c:pt>
                <c:pt idx="31">
                  <c:v>1.5789473684210535</c:v>
                </c:pt>
                <c:pt idx="32">
                  <c:v>1.5789473684210535</c:v>
                </c:pt>
                <c:pt idx="33">
                  <c:v>1.6842105263157914</c:v>
                </c:pt>
                <c:pt idx="34">
                  <c:v>1.6842105263157914</c:v>
                </c:pt>
                <c:pt idx="35">
                  <c:v>1.8421052631578947</c:v>
                </c:pt>
                <c:pt idx="36">
                  <c:v>1.8421052631578947</c:v>
                </c:pt>
              </c:numCache>
            </c:numRef>
          </c:val>
        </c:ser>
        <c:marker val="1"/>
        <c:axId val="49504640"/>
        <c:axId val="49506560"/>
      </c:lineChart>
      <c:dateAx>
        <c:axId val="49504640"/>
        <c:scaling>
          <c:orientation val="minMax"/>
          <c:max val="41183"/>
        </c:scaling>
        <c:axPos val="b"/>
        <c:numFmt formatCode="[$-409]mmmmm\-yy;@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9506560"/>
        <c:crosses val="autoZero"/>
        <c:auto val="1"/>
        <c:lblOffset val="100"/>
        <c:baseTimeUnit val="months"/>
        <c:majorUnit val="3"/>
        <c:majorTimeUnit val="months"/>
        <c:minorUnit val="1"/>
        <c:minorTimeUnit val="months"/>
      </c:dateAx>
      <c:valAx>
        <c:axId val="49506560"/>
        <c:scaling>
          <c:orientation val="minMax"/>
          <c:max val="5"/>
          <c:min val="0.5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Relative Cost as compared to October 2003</a:t>
                </a:r>
              </a:p>
            </c:rich>
          </c:tx>
          <c:layout>
            <c:manualLayout>
              <c:xMode val="edge"/>
              <c:yMode val="edge"/>
              <c:x val="1.2208726384449475E-2"/>
              <c:y val="0.28384991312705687"/>
            </c:manualLayout>
          </c:layout>
          <c:spPr>
            <a:noFill/>
            <a:ln w="25400">
              <a:noFill/>
            </a:ln>
          </c:spPr>
        </c:title>
        <c:numFmt formatCode="0%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9504640"/>
        <c:crosses val="autoZero"/>
        <c:crossBetween val="midCat"/>
        <c:majorUnit val="0.25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1394745458797848"/>
          <c:y val="0.1218053306716942"/>
          <c:w val="0.11949679062394437"/>
          <c:h val="0.25122354071938174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9.9000000000000046E-2"/>
          <c:y val="0.11952191235059761"/>
          <c:w val="0.72300000000000064"/>
          <c:h val="0.81938911022576366"/>
        </c:manualLayout>
      </c:layout>
      <c:scatterChart>
        <c:scatterStyle val="lineMarker"/>
        <c:ser>
          <c:idx val="0"/>
          <c:order val="0"/>
          <c:tx>
            <c:strRef>
              <c:f>Specific!$B$1</c:f>
              <c:strCache>
                <c:ptCount val="1"/>
                <c:pt idx="0">
                  <c:v>Phoenix / Tucson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3366FF"/>
              </a:solidFill>
              <a:ln>
                <a:solidFill>
                  <a:srgbClr val="3366FF"/>
                </a:solidFill>
                <a:prstDash val="solid"/>
              </a:ln>
            </c:spPr>
          </c:marker>
          <c:xVal>
            <c:numRef>
              <c:f>Specific!$A$2:$A$191</c:f>
              <c:numCache>
                <c:formatCode>m/d/yyyy</c:formatCode>
                <c:ptCount val="190"/>
                <c:pt idx="0">
                  <c:v>35431</c:v>
                </c:pt>
                <c:pt idx="1">
                  <c:v>35462</c:v>
                </c:pt>
                <c:pt idx="2">
                  <c:v>35490</c:v>
                </c:pt>
                <c:pt idx="3">
                  <c:v>35521</c:v>
                </c:pt>
                <c:pt idx="4">
                  <c:v>35551</c:v>
                </c:pt>
                <c:pt idx="5">
                  <c:v>35582</c:v>
                </c:pt>
                <c:pt idx="6">
                  <c:v>35612</c:v>
                </c:pt>
                <c:pt idx="7">
                  <c:v>35643</c:v>
                </c:pt>
                <c:pt idx="8">
                  <c:v>35674</c:v>
                </c:pt>
                <c:pt idx="9">
                  <c:v>35704</c:v>
                </c:pt>
                <c:pt idx="10">
                  <c:v>35735</c:v>
                </c:pt>
                <c:pt idx="11">
                  <c:v>35765</c:v>
                </c:pt>
                <c:pt idx="12">
                  <c:v>35796</c:v>
                </c:pt>
                <c:pt idx="13">
                  <c:v>35827</c:v>
                </c:pt>
                <c:pt idx="14">
                  <c:v>35855</c:v>
                </c:pt>
                <c:pt idx="15">
                  <c:v>35886</c:v>
                </c:pt>
                <c:pt idx="16">
                  <c:v>35916</c:v>
                </c:pt>
                <c:pt idx="17">
                  <c:v>35947</c:v>
                </c:pt>
                <c:pt idx="18">
                  <c:v>35977</c:v>
                </c:pt>
                <c:pt idx="19">
                  <c:v>36008</c:v>
                </c:pt>
                <c:pt idx="20">
                  <c:v>36039</c:v>
                </c:pt>
                <c:pt idx="21">
                  <c:v>36069</c:v>
                </c:pt>
                <c:pt idx="22">
                  <c:v>36100</c:v>
                </c:pt>
                <c:pt idx="23">
                  <c:v>36130</c:v>
                </c:pt>
                <c:pt idx="24">
                  <c:v>36161</c:v>
                </c:pt>
                <c:pt idx="25">
                  <c:v>36192</c:v>
                </c:pt>
                <c:pt idx="26">
                  <c:v>36220</c:v>
                </c:pt>
                <c:pt idx="27">
                  <c:v>36251</c:v>
                </c:pt>
                <c:pt idx="28">
                  <c:v>36281</c:v>
                </c:pt>
                <c:pt idx="29">
                  <c:v>36312</c:v>
                </c:pt>
                <c:pt idx="30">
                  <c:v>36342</c:v>
                </c:pt>
                <c:pt idx="31">
                  <c:v>36373</c:v>
                </c:pt>
                <c:pt idx="32">
                  <c:v>36404</c:v>
                </c:pt>
                <c:pt idx="33">
                  <c:v>36434</c:v>
                </c:pt>
                <c:pt idx="34">
                  <c:v>36465</c:v>
                </c:pt>
                <c:pt idx="35">
                  <c:v>36495</c:v>
                </c:pt>
                <c:pt idx="36">
                  <c:v>36526</c:v>
                </c:pt>
                <c:pt idx="37">
                  <c:v>36557</c:v>
                </c:pt>
                <c:pt idx="38">
                  <c:v>36586</c:v>
                </c:pt>
                <c:pt idx="39">
                  <c:v>36617</c:v>
                </c:pt>
                <c:pt idx="40">
                  <c:v>36647</c:v>
                </c:pt>
                <c:pt idx="41">
                  <c:v>36678</c:v>
                </c:pt>
                <c:pt idx="42">
                  <c:v>36708</c:v>
                </c:pt>
                <c:pt idx="43">
                  <c:v>36739</c:v>
                </c:pt>
                <c:pt idx="44">
                  <c:v>36770</c:v>
                </c:pt>
                <c:pt idx="45">
                  <c:v>36800</c:v>
                </c:pt>
                <c:pt idx="46">
                  <c:v>36831</c:v>
                </c:pt>
                <c:pt idx="47">
                  <c:v>36861</c:v>
                </c:pt>
                <c:pt idx="48">
                  <c:v>36892</c:v>
                </c:pt>
                <c:pt idx="49">
                  <c:v>36923</c:v>
                </c:pt>
                <c:pt idx="50">
                  <c:v>36951</c:v>
                </c:pt>
                <c:pt idx="51">
                  <c:v>36982</c:v>
                </c:pt>
                <c:pt idx="52">
                  <c:v>37012</c:v>
                </c:pt>
                <c:pt idx="53">
                  <c:v>37043</c:v>
                </c:pt>
                <c:pt idx="54">
                  <c:v>37073</c:v>
                </c:pt>
                <c:pt idx="55">
                  <c:v>37104</c:v>
                </c:pt>
                <c:pt idx="56">
                  <c:v>37135</c:v>
                </c:pt>
                <c:pt idx="57">
                  <c:v>37165</c:v>
                </c:pt>
                <c:pt idx="58">
                  <c:v>37196</c:v>
                </c:pt>
                <c:pt idx="59">
                  <c:v>37226</c:v>
                </c:pt>
                <c:pt idx="60">
                  <c:v>37257</c:v>
                </c:pt>
                <c:pt idx="61">
                  <c:v>37288</c:v>
                </c:pt>
                <c:pt idx="62">
                  <c:v>37316</c:v>
                </c:pt>
                <c:pt idx="63">
                  <c:v>37347</c:v>
                </c:pt>
                <c:pt idx="64">
                  <c:v>37377</c:v>
                </c:pt>
                <c:pt idx="65">
                  <c:v>37408</c:v>
                </c:pt>
                <c:pt idx="66">
                  <c:v>37438</c:v>
                </c:pt>
                <c:pt idx="67">
                  <c:v>37469</c:v>
                </c:pt>
                <c:pt idx="68">
                  <c:v>37500</c:v>
                </c:pt>
                <c:pt idx="69">
                  <c:v>37530</c:v>
                </c:pt>
                <c:pt idx="70">
                  <c:v>37561</c:v>
                </c:pt>
                <c:pt idx="71">
                  <c:v>37591</c:v>
                </c:pt>
                <c:pt idx="72">
                  <c:v>37622</c:v>
                </c:pt>
                <c:pt idx="73">
                  <c:v>37653</c:v>
                </c:pt>
                <c:pt idx="74">
                  <c:v>37681</c:v>
                </c:pt>
                <c:pt idx="75">
                  <c:v>37712</c:v>
                </c:pt>
                <c:pt idx="76">
                  <c:v>37742</c:v>
                </c:pt>
                <c:pt idx="77">
                  <c:v>37773</c:v>
                </c:pt>
                <c:pt idx="78">
                  <c:v>37803</c:v>
                </c:pt>
                <c:pt idx="79">
                  <c:v>37834</c:v>
                </c:pt>
                <c:pt idx="80">
                  <c:v>37865</c:v>
                </c:pt>
                <c:pt idx="81">
                  <c:v>37895</c:v>
                </c:pt>
                <c:pt idx="82">
                  <c:v>37926</c:v>
                </c:pt>
                <c:pt idx="83">
                  <c:v>37956</c:v>
                </c:pt>
                <c:pt idx="84">
                  <c:v>37987</c:v>
                </c:pt>
                <c:pt idx="85">
                  <c:v>38018</c:v>
                </c:pt>
                <c:pt idx="86">
                  <c:v>38047</c:v>
                </c:pt>
                <c:pt idx="87">
                  <c:v>38078</c:v>
                </c:pt>
                <c:pt idx="88">
                  <c:v>38108</c:v>
                </c:pt>
                <c:pt idx="89">
                  <c:v>38139</c:v>
                </c:pt>
                <c:pt idx="90">
                  <c:v>38169</c:v>
                </c:pt>
                <c:pt idx="91">
                  <c:v>38200</c:v>
                </c:pt>
                <c:pt idx="92">
                  <c:v>38231</c:v>
                </c:pt>
                <c:pt idx="93">
                  <c:v>38261</c:v>
                </c:pt>
                <c:pt idx="94">
                  <c:v>38292</c:v>
                </c:pt>
                <c:pt idx="95">
                  <c:v>38322</c:v>
                </c:pt>
                <c:pt idx="96">
                  <c:v>38353</c:v>
                </c:pt>
                <c:pt idx="97">
                  <c:v>38384</c:v>
                </c:pt>
                <c:pt idx="98">
                  <c:v>38412</c:v>
                </c:pt>
                <c:pt idx="99">
                  <c:v>38443</c:v>
                </c:pt>
                <c:pt idx="100">
                  <c:v>38473</c:v>
                </c:pt>
                <c:pt idx="101">
                  <c:v>38504</c:v>
                </c:pt>
                <c:pt idx="102">
                  <c:v>38534</c:v>
                </c:pt>
                <c:pt idx="103">
                  <c:v>38565</c:v>
                </c:pt>
                <c:pt idx="104">
                  <c:v>38596</c:v>
                </c:pt>
                <c:pt idx="105">
                  <c:v>38626</c:v>
                </c:pt>
                <c:pt idx="106">
                  <c:v>38657</c:v>
                </c:pt>
                <c:pt idx="107">
                  <c:v>38687</c:v>
                </c:pt>
                <c:pt idx="108">
                  <c:v>38718</c:v>
                </c:pt>
                <c:pt idx="109">
                  <c:v>38749</c:v>
                </c:pt>
                <c:pt idx="110">
                  <c:v>38777</c:v>
                </c:pt>
                <c:pt idx="111">
                  <c:v>38808</c:v>
                </c:pt>
                <c:pt idx="112">
                  <c:v>38838</c:v>
                </c:pt>
                <c:pt idx="113">
                  <c:v>38869</c:v>
                </c:pt>
                <c:pt idx="114">
                  <c:v>38899</c:v>
                </c:pt>
                <c:pt idx="115">
                  <c:v>38930</c:v>
                </c:pt>
                <c:pt idx="116">
                  <c:v>38961</c:v>
                </c:pt>
                <c:pt idx="117">
                  <c:v>38991</c:v>
                </c:pt>
                <c:pt idx="118">
                  <c:v>39022</c:v>
                </c:pt>
                <c:pt idx="119">
                  <c:v>39052</c:v>
                </c:pt>
                <c:pt idx="120">
                  <c:v>39083</c:v>
                </c:pt>
                <c:pt idx="121">
                  <c:v>39114</c:v>
                </c:pt>
                <c:pt idx="122">
                  <c:v>39142</c:v>
                </c:pt>
                <c:pt idx="123">
                  <c:v>39173</c:v>
                </c:pt>
                <c:pt idx="124">
                  <c:v>39203</c:v>
                </c:pt>
                <c:pt idx="125">
                  <c:v>39234</c:v>
                </c:pt>
                <c:pt idx="126">
                  <c:v>39264</c:v>
                </c:pt>
                <c:pt idx="127">
                  <c:v>39295</c:v>
                </c:pt>
                <c:pt idx="128">
                  <c:v>39326</c:v>
                </c:pt>
                <c:pt idx="129">
                  <c:v>39356</c:v>
                </c:pt>
                <c:pt idx="130">
                  <c:v>39387</c:v>
                </c:pt>
                <c:pt idx="131">
                  <c:v>39417</c:v>
                </c:pt>
                <c:pt idx="132">
                  <c:v>39448</c:v>
                </c:pt>
                <c:pt idx="133">
                  <c:v>39479</c:v>
                </c:pt>
                <c:pt idx="134">
                  <c:v>39508</c:v>
                </c:pt>
                <c:pt idx="135">
                  <c:v>39539</c:v>
                </c:pt>
                <c:pt idx="136">
                  <c:v>39569</c:v>
                </c:pt>
                <c:pt idx="137">
                  <c:v>39600</c:v>
                </c:pt>
                <c:pt idx="138">
                  <c:v>39630</c:v>
                </c:pt>
                <c:pt idx="139">
                  <c:v>39661</c:v>
                </c:pt>
                <c:pt idx="140">
                  <c:v>39692</c:v>
                </c:pt>
                <c:pt idx="141">
                  <c:v>39722</c:v>
                </c:pt>
                <c:pt idx="142">
                  <c:v>39753</c:v>
                </c:pt>
                <c:pt idx="143">
                  <c:v>39783</c:v>
                </c:pt>
                <c:pt idx="144">
                  <c:v>39814</c:v>
                </c:pt>
                <c:pt idx="145">
                  <c:v>39845</c:v>
                </c:pt>
                <c:pt idx="146">
                  <c:v>39873</c:v>
                </c:pt>
                <c:pt idx="147">
                  <c:v>39904</c:v>
                </c:pt>
                <c:pt idx="148">
                  <c:v>39934</c:v>
                </c:pt>
                <c:pt idx="149">
                  <c:v>39965</c:v>
                </c:pt>
                <c:pt idx="150">
                  <c:v>39995</c:v>
                </c:pt>
                <c:pt idx="151">
                  <c:v>40026</c:v>
                </c:pt>
                <c:pt idx="152">
                  <c:v>40057</c:v>
                </c:pt>
                <c:pt idx="153">
                  <c:v>40087</c:v>
                </c:pt>
                <c:pt idx="154">
                  <c:v>40118</c:v>
                </c:pt>
                <c:pt idx="155">
                  <c:v>40148</c:v>
                </c:pt>
                <c:pt idx="156">
                  <c:v>40179</c:v>
                </c:pt>
                <c:pt idx="157">
                  <c:v>40210</c:v>
                </c:pt>
                <c:pt idx="158">
                  <c:v>40238</c:v>
                </c:pt>
                <c:pt idx="159">
                  <c:v>40269</c:v>
                </c:pt>
                <c:pt idx="160">
                  <c:v>40299</c:v>
                </c:pt>
                <c:pt idx="161">
                  <c:v>40330</c:v>
                </c:pt>
                <c:pt idx="162">
                  <c:v>40360</c:v>
                </c:pt>
                <c:pt idx="163">
                  <c:v>40391</c:v>
                </c:pt>
                <c:pt idx="164">
                  <c:v>40422</c:v>
                </c:pt>
                <c:pt idx="165">
                  <c:v>40452</c:v>
                </c:pt>
                <c:pt idx="166">
                  <c:v>40483</c:v>
                </c:pt>
                <c:pt idx="167">
                  <c:v>40513</c:v>
                </c:pt>
                <c:pt idx="168">
                  <c:v>40544</c:v>
                </c:pt>
                <c:pt idx="169">
                  <c:v>40575</c:v>
                </c:pt>
                <c:pt idx="170">
                  <c:v>40603</c:v>
                </c:pt>
                <c:pt idx="171">
                  <c:v>40634</c:v>
                </c:pt>
                <c:pt idx="172">
                  <c:v>40664</c:v>
                </c:pt>
                <c:pt idx="173">
                  <c:v>40695</c:v>
                </c:pt>
                <c:pt idx="174">
                  <c:v>40725</c:v>
                </c:pt>
                <c:pt idx="175">
                  <c:v>40756</c:v>
                </c:pt>
                <c:pt idx="176">
                  <c:v>40787</c:v>
                </c:pt>
                <c:pt idx="177">
                  <c:v>40817</c:v>
                </c:pt>
                <c:pt idx="178">
                  <c:v>40848</c:v>
                </c:pt>
                <c:pt idx="179">
                  <c:v>40878</c:v>
                </c:pt>
                <c:pt idx="180">
                  <c:v>40909</c:v>
                </c:pt>
                <c:pt idx="181">
                  <c:v>40940</c:v>
                </c:pt>
                <c:pt idx="182">
                  <c:v>40969</c:v>
                </c:pt>
                <c:pt idx="183">
                  <c:v>41000</c:v>
                </c:pt>
                <c:pt idx="184">
                  <c:v>41030</c:v>
                </c:pt>
                <c:pt idx="185">
                  <c:v>41061</c:v>
                </c:pt>
                <c:pt idx="186">
                  <c:v>41091</c:v>
                </c:pt>
                <c:pt idx="187">
                  <c:v>41122</c:v>
                </c:pt>
                <c:pt idx="188">
                  <c:v>41153</c:v>
                </c:pt>
                <c:pt idx="189">
                  <c:v>41183</c:v>
                </c:pt>
              </c:numCache>
            </c:numRef>
          </c:xVal>
          <c:yVal>
            <c:numRef>
              <c:f>Specific!$B$2:$B$191</c:f>
              <c:numCache>
                <c:formatCode>General</c:formatCode>
                <c:ptCount val="190"/>
                <c:pt idx="0" formatCode="_(&quot;$&quot;* #,##0.00_);_(&quot;$&quot;* \(#,##0.00\);_(&quot;$&quot;* &quot;-&quot;??_);_(@_)">
                  <c:v>61.162742019884917</c:v>
                </c:pt>
                <c:pt idx="3" formatCode="_(&quot;$&quot;* #,##0.00_);_(&quot;$&quot;* \(#,##0.00\);_(&quot;$&quot;* &quot;-&quot;??_);_(@_)">
                  <c:v>56.847331240188382</c:v>
                </c:pt>
                <c:pt idx="7" formatCode="_(&quot;$&quot;* #,##0.00_);_(&quot;$&quot;* \(#,##0.00\);_(&quot;$&quot;* &quot;-&quot;??_);_(@_)">
                  <c:v>39.3568889269309</c:v>
                </c:pt>
                <c:pt idx="22" formatCode="_(&quot;$&quot;* #,##0.00_);_(&quot;$&quot;* \(#,##0.00\);_(&quot;$&quot;* &quot;-&quot;??_);_(@_)">
                  <c:v>47</c:v>
                </c:pt>
                <c:pt idx="23" formatCode="_(&quot;$&quot;* #,##0.00_);_(&quot;$&quot;* \(#,##0.00\);_(&quot;$&quot;* &quot;-&quot;??_);_(@_)">
                  <c:v>43.690165346900358</c:v>
                </c:pt>
                <c:pt idx="24" formatCode="_(&quot;$&quot;* #,##0.00_);_(&quot;$&quot;* \(#,##0.00\);_(&quot;$&quot;* &quot;-&quot;??_);_(@_)">
                  <c:v>40</c:v>
                </c:pt>
                <c:pt idx="25" formatCode="_(&quot;$&quot;* #,##0.00_);_(&quot;$&quot;* \(#,##0.00\);_(&quot;$&quot;* &quot;-&quot;??_);_(@_)">
                  <c:v>50.797410836762687</c:v>
                </c:pt>
                <c:pt idx="37" formatCode="_(&quot;$&quot;* #,##0.00_);_(&quot;$&quot;* \(#,##0.00\);_(&quot;$&quot;* &quot;-&quot;??_);_(@_)">
                  <c:v>48.16513761467894</c:v>
                </c:pt>
                <c:pt idx="38" formatCode="_(&quot;$&quot;* #,##0.00_);_(&quot;$&quot;* \(#,##0.00\);_(&quot;$&quot;* &quot;-&quot;??_);_(@_)">
                  <c:v>51.230199071942174</c:v>
                </c:pt>
                <c:pt idx="39" formatCode="_(&quot;$&quot;* #,##0.00_);_(&quot;$&quot;* \(#,##0.00\);_(&quot;$&quot;* &quot;-&quot;??_);_(@_)">
                  <c:v>49.277324921135651</c:v>
                </c:pt>
                <c:pt idx="44" formatCode="_(&quot;$&quot;* #,##0.00_);_(&quot;$&quot;* \(#,##0.00\);_(&quot;$&quot;* &quot;-&quot;??_);_(@_)">
                  <c:v>47.517576157241969</c:v>
                </c:pt>
                <c:pt idx="45" formatCode="_(&quot;$&quot;* #,##0.00_);_(&quot;$&quot;* \(#,##0.00\);_(&quot;$&quot;* &quot;-&quot;??_);_(@_)">
                  <c:v>45.63868808492181</c:v>
                </c:pt>
                <c:pt idx="52" formatCode="_(&quot;$&quot;* #,##0.00_);_(&quot;$&quot;* \(#,##0.00\);_(&quot;$&quot;* &quot;-&quot;??_);_(@_)">
                  <c:v>64.916742467838645</c:v>
                </c:pt>
                <c:pt idx="53" formatCode="_(&quot;$&quot;* #,##0.00_);_(&quot;$&quot;* \(#,##0.00\);_(&quot;$&quot;* &quot;-&quot;??_);_(@_)">
                  <c:v>51.697885256047272</c:v>
                </c:pt>
                <c:pt idx="55" formatCode="_(&quot;$&quot;* #,##0.00_);_(&quot;$&quot;* \(#,##0.00\);_(&quot;$&quot;* &quot;-&quot;??_);_(@_)">
                  <c:v>55.296959288604207</c:v>
                </c:pt>
                <c:pt idx="56" formatCode="_(&quot;$&quot;* #,##0.00_);_(&quot;$&quot;* \(#,##0.00\);_(&quot;$&quot;* &quot;-&quot;??_);_(@_)">
                  <c:v>48.774699665200494</c:v>
                </c:pt>
                <c:pt idx="59" formatCode="_(&quot;$&quot;* #,##0.00_);_(&quot;$&quot;* \(#,##0.00\);_(&quot;$&quot;* &quot;-&quot;??_);_(@_)">
                  <c:v>51.35182022471907</c:v>
                </c:pt>
                <c:pt idx="64" formatCode="_(&quot;$&quot;* #,##0.00_);_(&quot;$&quot;* \(#,##0.00\);_(&quot;$&quot;* &quot;-&quot;??_);_(@_)">
                  <c:v>57.770360755712098</c:v>
                </c:pt>
                <c:pt idx="65" formatCode="_(&quot;$&quot;* #,##0.00_);_(&quot;$&quot;* \(#,##0.00\);_(&quot;$&quot;* &quot;-&quot;??_);_(@_)">
                  <c:v>51.506912002222961</c:v>
                </c:pt>
                <c:pt idx="67" formatCode="_(&quot;$&quot;* #,##0.00_);_(&quot;$&quot;* \(#,##0.00\);_(&quot;$&quot;* &quot;-&quot;??_);_(@_)">
                  <c:v>64.157954750045022</c:v>
                </c:pt>
                <c:pt idx="71" formatCode="_(&quot;$&quot;* #,##0.00_);_(&quot;$&quot;* \(#,##0.00\);_(&quot;$&quot;* &quot;-&quot;??_);_(@_)">
                  <c:v>61.952668539325842</c:v>
                </c:pt>
                <c:pt idx="77" formatCode="_(&quot;$&quot;* #,##0.00_);_(&quot;$&quot;* \(#,##0.00\);_(&quot;$&quot;* &quot;-&quot;??_);_(@_)">
                  <c:v>52.942225271943926</c:v>
                </c:pt>
                <c:pt idx="83" formatCode="_(&quot;$&quot;* #,##0.00_);_(&quot;$&quot;* \(#,##0.00\);_(&quot;$&quot;* &quot;-&quot;??_);_(@_)">
                  <c:v>60.4474803790566</c:v>
                </c:pt>
                <c:pt idx="91" formatCode="_(&quot;$&quot;* #,##0.00_);_(&quot;$&quot;* \(#,##0.00\);_(&quot;$&quot;* &quot;-&quot;??_);_(@_)">
                  <c:v>72.28</c:v>
                </c:pt>
                <c:pt idx="94" formatCode="_(&quot;$&quot;* #,##0.00_);_(&quot;$&quot;* \(#,##0.00\);_(&quot;$&quot;* &quot;-&quot;??_);_(@_)">
                  <c:v>69.19</c:v>
                </c:pt>
                <c:pt idx="109" formatCode="_(&quot;$&quot;* #,##0.00_);_(&quot;$&quot;* \(#,##0.00\);_(&quot;$&quot;* &quot;-&quot;??_);_(@_)">
                  <c:v>81.25</c:v>
                </c:pt>
                <c:pt idx="111" formatCode="_(&quot;$&quot;* #,##0.00_);_(&quot;$&quot;* \(#,##0.00\);_(&quot;$&quot;* &quot;-&quot;??_);_(@_)">
                  <c:v>98.02</c:v>
                </c:pt>
                <c:pt idx="128" formatCode="_(&quot;$&quot;* #,##0.00_);_(&quot;$&quot;* \(#,##0.00\);_(&quot;$&quot;* &quot;-&quot;??_);_(@_)">
                  <c:v>100.66</c:v>
                </c:pt>
                <c:pt idx="131" formatCode="_(&quot;$&quot;* #,##0.00_);_(&quot;$&quot;* \(#,##0.00\);_(&quot;$&quot;* &quot;-&quot;??_);_(@_)">
                  <c:v>110.36999999999999</c:v>
                </c:pt>
                <c:pt idx="135" formatCode="_(&quot;$&quot;* #,##0.00_);_(&quot;$&quot;* \(#,##0.00\);_(&quot;$&quot;* &quot;-&quot;??_);_(@_)">
                  <c:v>84.440000000000026</c:v>
                </c:pt>
                <c:pt idx="137" formatCode="_(&quot;$&quot;* #,##0.00_);_(&quot;$&quot;* \(#,##0.00\);_(&quot;$&quot;* &quot;-&quot;??_);_(@_)">
                  <c:v>94.210000000000022</c:v>
                </c:pt>
                <c:pt idx="142" formatCode="_(&quot;$&quot;* #,##0.00_);_(&quot;$&quot;* \(#,##0.00\);_(&quot;$&quot;* &quot;-&quot;??_);_(@_)">
                  <c:v>71.649999999999991</c:v>
                </c:pt>
                <c:pt idx="165">
                  <c:v>117</c:v>
                </c:pt>
                <c:pt idx="170">
                  <c:v>85</c:v>
                </c:pt>
                <c:pt idx="175">
                  <c:v>131</c:v>
                </c:pt>
                <c:pt idx="180" formatCode="_(&quot;$&quot;* #,##0.00_);_(&quot;$&quot;* \(#,##0.00\);_(&quot;$&quot;* &quot;-&quot;??_);_(@_)">
                  <c:v>112</c:v>
                </c:pt>
                <c:pt idx="183" formatCode="_(&quot;$&quot;* #,##0.00_);_(&quot;$&quot;* \(#,##0.00\);_(&quot;$&quot;* &quot;-&quot;??_);_(@_)">
                  <c:v>86</c:v>
                </c:pt>
                <c:pt idx="185" formatCode="_(&quot;$&quot;* #,##0.00_);_(&quot;$&quot;* \(#,##0.00\);_(&quot;$&quot;* &quot;-&quot;??_);_(@_)">
                  <c:v>110.53</c:v>
                </c:pt>
                <c:pt idx="186" formatCode="_(&quot;$&quot;* #,##0.00_);_(&quot;$&quot;* \(#,##0.00\);_(&quot;$&quot;* &quot;-&quot;??_);_(@_)">
                  <c:v>104.5</c:v>
                </c:pt>
                <c:pt idx="187" formatCode="_(&quot;$&quot;* #,##0.00_);_(&quot;$&quot;* \(#,##0.00\);_(&quot;$&quot;* &quot;-&quot;??_);_(@_)">
                  <c:v>119</c:v>
                </c:pt>
                <c:pt idx="188" formatCode="_(&quot;$&quot;* #,##0.00_);_(&quot;$&quot;* \(#,##0.00\);_(&quot;$&quot;* &quot;-&quot;??_);_(@_)">
                  <c:v>147.5</c:v>
                </c:pt>
                <c:pt idx="189" formatCode="_(&quot;$&quot;* #,##0.00_);_(&quot;$&quot;* \(#,##0.00\);_(&quot;$&quot;* &quot;-&quot;??_);_(@_)">
                  <c:v>141.76</c:v>
                </c:pt>
              </c:numCache>
            </c:numRef>
          </c:yVal>
        </c:ser>
        <c:ser>
          <c:idx val="1"/>
          <c:order val="1"/>
          <c:tx>
            <c:strRef>
              <c:f>Specific!$C$1</c:f>
              <c:strCache>
                <c:ptCount val="1"/>
                <c:pt idx="0">
                  <c:v>Rural Areas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Specific!$A$2:$A$191</c:f>
              <c:numCache>
                <c:formatCode>m/d/yyyy</c:formatCode>
                <c:ptCount val="190"/>
                <c:pt idx="0">
                  <c:v>35431</c:v>
                </c:pt>
                <c:pt idx="1">
                  <c:v>35462</c:v>
                </c:pt>
                <c:pt idx="2">
                  <c:v>35490</c:v>
                </c:pt>
                <c:pt idx="3">
                  <c:v>35521</c:v>
                </c:pt>
                <c:pt idx="4">
                  <c:v>35551</c:v>
                </c:pt>
                <c:pt idx="5">
                  <c:v>35582</c:v>
                </c:pt>
                <c:pt idx="6">
                  <c:v>35612</c:v>
                </c:pt>
                <c:pt idx="7">
                  <c:v>35643</c:v>
                </c:pt>
                <c:pt idx="8">
                  <c:v>35674</c:v>
                </c:pt>
                <c:pt idx="9">
                  <c:v>35704</c:v>
                </c:pt>
                <c:pt idx="10">
                  <c:v>35735</c:v>
                </c:pt>
                <c:pt idx="11">
                  <c:v>35765</c:v>
                </c:pt>
                <c:pt idx="12">
                  <c:v>35796</c:v>
                </c:pt>
                <c:pt idx="13">
                  <c:v>35827</c:v>
                </c:pt>
                <c:pt idx="14">
                  <c:v>35855</c:v>
                </c:pt>
                <c:pt idx="15">
                  <c:v>35886</c:v>
                </c:pt>
                <c:pt idx="16">
                  <c:v>35916</c:v>
                </c:pt>
                <c:pt idx="17">
                  <c:v>35947</c:v>
                </c:pt>
                <c:pt idx="18">
                  <c:v>35977</c:v>
                </c:pt>
                <c:pt idx="19">
                  <c:v>36008</c:v>
                </c:pt>
                <c:pt idx="20">
                  <c:v>36039</c:v>
                </c:pt>
                <c:pt idx="21">
                  <c:v>36069</c:v>
                </c:pt>
                <c:pt idx="22">
                  <c:v>36100</c:v>
                </c:pt>
                <c:pt idx="23">
                  <c:v>36130</c:v>
                </c:pt>
                <c:pt idx="24">
                  <c:v>36161</c:v>
                </c:pt>
                <c:pt idx="25">
                  <c:v>36192</c:v>
                </c:pt>
                <c:pt idx="26">
                  <c:v>36220</c:v>
                </c:pt>
                <c:pt idx="27">
                  <c:v>36251</c:v>
                </c:pt>
                <c:pt idx="28">
                  <c:v>36281</c:v>
                </c:pt>
                <c:pt idx="29">
                  <c:v>36312</c:v>
                </c:pt>
                <c:pt idx="30">
                  <c:v>36342</c:v>
                </c:pt>
                <c:pt idx="31">
                  <c:v>36373</c:v>
                </c:pt>
                <c:pt idx="32">
                  <c:v>36404</c:v>
                </c:pt>
                <c:pt idx="33">
                  <c:v>36434</c:v>
                </c:pt>
                <c:pt idx="34">
                  <c:v>36465</c:v>
                </c:pt>
                <c:pt idx="35">
                  <c:v>36495</c:v>
                </c:pt>
                <c:pt idx="36">
                  <c:v>36526</c:v>
                </c:pt>
                <c:pt idx="37">
                  <c:v>36557</c:v>
                </c:pt>
                <c:pt idx="38">
                  <c:v>36586</c:v>
                </c:pt>
                <c:pt idx="39">
                  <c:v>36617</c:v>
                </c:pt>
                <c:pt idx="40">
                  <c:v>36647</c:v>
                </c:pt>
                <c:pt idx="41">
                  <c:v>36678</c:v>
                </c:pt>
                <c:pt idx="42">
                  <c:v>36708</c:v>
                </c:pt>
                <c:pt idx="43">
                  <c:v>36739</c:v>
                </c:pt>
                <c:pt idx="44">
                  <c:v>36770</c:v>
                </c:pt>
                <c:pt idx="45">
                  <c:v>36800</c:v>
                </c:pt>
                <c:pt idx="46">
                  <c:v>36831</c:v>
                </c:pt>
                <c:pt idx="47">
                  <c:v>36861</c:v>
                </c:pt>
                <c:pt idx="48">
                  <c:v>36892</c:v>
                </c:pt>
                <c:pt idx="49">
                  <c:v>36923</c:v>
                </c:pt>
                <c:pt idx="50">
                  <c:v>36951</c:v>
                </c:pt>
                <c:pt idx="51">
                  <c:v>36982</c:v>
                </c:pt>
                <c:pt idx="52">
                  <c:v>37012</c:v>
                </c:pt>
                <c:pt idx="53">
                  <c:v>37043</c:v>
                </c:pt>
                <c:pt idx="54">
                  <c:v>37073</c:v>
                </c:pt>
                <c:pt idx="55">
                  <c:v>37104</c:v>
                </c:pt>
                <c:pt idx="56">
                  <c:v>37135</c:v>
                </c:pt>
                <c:pt idx="57">
                  <c:v>37165</c:v>
                </c:pt>
                <c:pt idx="58">
                  <c:v>37196</c:v>
                </c:pt>
                <c:pt idx="59">
                  <c:v>37226</c:v>
                </c:pt>
                <c:pt idx="60">
                  <c:v>37257</c:v>
                </c:pt>
                <c:pt idx="61">
                  <c:v>37288</c:v>
                </c:pt>
                <c:pt idx="62">
                  <c:v>37316</c:v>
                </c:pt>
                <c:pt idx="63">
                  <c:v>37347</c:v>
                </c:pt>
                <c:pt idx="64">
                  <c:v>37377</c:v>
                </c:pt>
                <c:pt idx="65">
                  <c:v>37408</c:v>
                </c:pt>
                <c:pt idx="66">
                  <c:v>37438</c:v>
                </c:pt>
                <c:pt idx="67">
                  <c:v>37469</c:v>
                </c:pt>
                <c:pt idx="68">
                  <c:v>37500</c:v>
                </c:pt>
                <c:pt idx="69">
                  <c:v>37530</c:v>
                </c:pt>
                <c:pt idx="70">
                  <c:v>37561</c:v>
                </c:pt>
                <c:pt idx="71">
                  <c:v>37591</c:v>
                </c:pt>
                <c:pt idx="72">
                  <c:v>37622</c:v>
                </c:pt>
                <c:pt idx="73">
                  <c:v>37653</c:v>
                </c:pt>
                <c:pt idx="74">
                  <c:v>37681</c:v>
                </c:pt>
                <c:pt idx="75">
                  <c:v>37712</c:v>
                </c:pt>
                <c:pt idx="76">
                  <c:v>37742</c:v>
                </c:pt>
                <c:pt idx="77">
                  <c:v>37773</c:v>
                </c:pt>
                <c:pt idx="78">
                  <c:v>37803</c:v>
                </c:pt>
                <c:pt idx="79">
                  <c:v>37834</c:v>
                </c:pt>
                <c:pt idx="80">
                  <c:v>37865</c:v>
                </c:pt>
                <c:pt idx="81">
                  <c:v>37895</c:v>
                </c:pt>
                <c:pt idx="82">
                  <c:v>37926</c:v>
                </c:pt>
                <c:pt idx="83">
                  <c:v>37956</c:v>
                </c:pt>
                <c:pt idx="84">
                  <c:v>37987</c:v>
                </c:pt>
                <c:pt idx="85">
                  <c:v>38018</c:v>
                </c:pt>
                <c:pt idx="86">
                  <c:v>38047</c:v>
                </c:pt>
                <c:pt idx="87">
                  <c:v>38078</c:v>
                </c:pt>
                <c:pt idx="88">
                  <c:v>38108</c:v>
                </c:pt>
                <c:pt idx="89">
                  <c:v>38139</c:v>
                </c:pt>
                <c:pt idx="90">
                  <c:v>38169</c:v>
                </c:pt>
                <c:pt idx="91">
                  <c:v>38200</c:v>
                </c:pt>
                <c:pt idx="92">
                  <c:v>38231</c:v>
                </c:pt>
                <c:pt idx="93">
                  <c:v>38261</c:v>
                </c:pt>
                <c:pt idx="94">
                  <c:v>38292</c:v>
                </c:pt>
                <c:pt idx="95">
                  <c:v>38322</c:v>
                </c:pt>
                <c:pt idx="96">
                  <c:v>38353</c:v>
                </c:pt>
                <c:pt idx="97">
                  <c:v>38384</c:v>
                </c:pt>
                <c:pt idx="98">
                  <c:v>38412</c:v>
                </c:pt>
                <c:pt idx="99">
                  <c:v>38443</c:v>
                </c:pt>
                <c:pt idx="100">
                  <c:v>38473</c:v>
                </c:pt>
                <c:pt idx="101">
                  <c:v>38504</c:v>
                </c:pt>
                <c:pt idx="102">
                  <c:v>38534</c:v>
                </c:pt>
                <c:pt idx="103">
                  <c:v>38565</c:v>
                </c:pt>
                <c:pt idx="104">
                  <c:v>38596</c:v>
                </c:pt>
                <c:pt idx="105">
                  <c:v>38626</c:v>
                </c:pt>
                <c:pt idx="106">
                  <c:v>38657</c:v>
                </c:pt>
                <c:pt idx="107">
                  <c:v>38687</c:v>
                </c:pt>
                <c:pt idx="108">
                  <c:v>38718</c:v>
                </c:pt>
                <c:pt idx="109">
                  <c:v>38749</c:v>
                </c:pt>
                <c:pt idx="110">
                  <c:v>38777</c:v>
                </c:pt>
                <c:pt idx="111">
                  <c:v>38808</c:v>
                </c:pt>
                <c:pt idx="112">
                  <c:v>38838</c:v>
                </c:pt>
                <c:pt idx="113">
                  <c:v>38869</c:v>
                </c:pt>
                <c:pt idx="114">
                  <c:v>38899</c:v>
                </c:pt>
                <c:pt idx="115">
                  <c:v>38930</c:v>
                </c:pt>
                <c:pt idx="116">
                  <c:v>38961</c:v>
                </c:pt>
                <c:pt idx="117">
                  <c:v>38991</c:v>
                </c:pt>
                <c:pt idx="118">
                  <c:v>39022</c:v>
                </c:pt>
                <c:pt idx="119">
                  <c:v>39052</c:v>
                </c:pt>
                <c:pt idx="120">
                  <c:v>39083</c:v>
                </c:pt>
                <c:pt idx="121">
                  <c:v>39114</c:v>
                </c:pt>
                <c:pt idx="122">
                  <c:v>39142</c:v>
                </c:pt>
                <c:pt idx="123">
                  <c:v>39173</c:v>
                </c:pt>
                <c:pt idx="124">
                  <c:v>39203</c:v>
                </c:pt>
                <c:pt idx="125">
                  <c:v>39234</c:v>
                </c:pt>
                <c:pt idx="126">
                  <c:v>39264</c:v>
                </c:pt>
                <c:pt idx="127">
                  <c:v>39295</c:v>
                </c:pt>
                <c:pt idx="128">
                  <c:v>39326</c:v>
                </c:pt>
                <c:pt idx="129">
                  <c:v>39356</c:v>
                </c:pt>
                <c:pt idx="130">
                  <c:v>39387</c:v>
                </c:pt>
                <c:pt idx="131">
                  <c:v>39417</c:v>
                </c:pt>
                <c:pt idx="132">
                  <c:v>39448</c:v>
                </c:pt>
                <c:pt idx="133">
                  <c:v>39479</c:v>
                </c:pt>
                <c:pt idx="134">
                  <c:v>39508</c:v>
                </c:pt>
                <c:pt idx="135">
                  <c:v>39539</c:v>
                </c:pt>
                <c:pt idx="136">
                  <c:v>39569</c:v>
                </c:pt>
                <c:pt idx="137">
                  <c:v>39600</c:v>
                </c:pt>
                <c:pt idx="138">
                  <c:v>39630</c:v>
                </c:pt>
                <c:pt idx="139">
                  <c:v>39661</c:v>
                </c:pt>
                <c:pt idx="140">
                  <c:v>39692</c:v>
                </c:pt>
                <c:pt idx="141">
                  <c:v>39722</c:v>
                </c:pt>
                <c:pt idx="142">
                  <c:v>39753</c:v>
                </c:pt>
                <c:pt idx="143">
                  <c:v>39783</c:v>
                </c:pt>
                <c:pt idx="144">
                  <c:v>39814</c:v>
                </c:pt>
                <c:pt idx="145">
                  <c:v>39845</c:v>
                </c:pt>
                <c:pt idx="146">
                  <c:v>39873</c:v>
                </c:pt>
                <c:pt idx="147">
                  <c:v>39904</c:v>
                </c:pt>
                <c:pt idx="148">
                  <c:v>39934</c:v>
                </c:pt>
                <c:pt idx="149">
                  <c:v>39965</c:v>
                </c:pt>
                <c:pt idx="150">
                  <c:v>39995</c:v>
                </c:pt>
                <c:pt idx="151">
                  <c:v>40026</c:v>
                </c:pt>
                <c:pt idx="152">
                  <c:v>40057</c:v>
                </c:pt>
                <c:pt idx="153">
                  <c:v>40087</c:v>
                </c:pt>
                <c:pt idx="154">
                  <c:v>40118</c:v>
                </c:pt>
                <c:pt idx="155">
                  <c:v>40148</c:v>
                </c:pt>
                <c:pt idx="156">
                  <c:v>40179</c:v>
                </c:pt>
                <c:pt idx="157">
                  <c:v>40210</c:v>
                </c:pt>
                <c:pt idx="158">
                  <c:v>40238</c:v>
                </c:pt>
                <c:pt idx="159">
                  <c:v>40269</c:v>
                </c:pt>
                <c:pt idx="160">
                  <c:v>40299</c:v>
                </c:pt>
                <c:pt idx="161">
                  <c:v>40330</c:v>
                </c:pt>
                <c:pt idx="162">
                  <c:v>40360</c:v>
                </c:pt>
                <c:pt idx="163">
                  <c:v>40391</c:v>
                </c:pt>
                <c:pt idx="164">
                  <c:v>40422</c:v>
                </c:pt>
                <c:pt idx="165">
                  <c:v>40452</c:v>
                </c:pt>
                <c:pt idx="166">
                  <c:v>40483</c:v>
                </c:pt>
                <c:pt idx="167">
                  <c:v>40513</c:v>
                </c:pt>
                <c:pt idx="168">
                  <c:v>40544</c:v>
                </c:pt>
                <c:pt idx="169">
                  <c:v>40575</c:v>
                </c:pt>
                <c:pt idx="170">
                  <c:v>40603</c:v>
                </c:pt>
                <c:pt idx="171">
                  <c:v>40634</c:v>
                </c:pt>
                <c:pt idx="172">
                  <c:v>40664</c:v>
                </c:pt>
                <c:pt idx="173">
                  <c:v>40695</c:v>
                </c:pt>
                <c:pt idx="174">
                  <c:v>40725</c:v>
                </c:pt>
                <c:pt idx="175">
                  <c:v>40756</c:v>
                </c:pt>
                <c:pt idx="176">
                  <c:v>40787</c:v>
                </c:pt>
                <c:pt idx="177">
                  <c:v>40817</c:v>
                </c:pt>
                <c:pt idx="178">
                  <c:v>40848</c:v>
                </c:pt>
                <c:pt idx="179">
                  <c:v>40878</c:v>
                </c:pt>
                <c:pt idx="180">
                  <c:v>40909</c:v>
                </c:pt>
                <c:pt idx="181">
                  <c:v>40940</c:v>
                </c:pt>
                <c:pt idx="182">
                  <c:v>40969</c:v>
                </c:pt>
                <c:pt idx="183">
                  <c:v>41000</c:v>
                </c:pt>
                <c:pt idx="184">
                  <c:v>41030</c:v>
                </c:pt>
                <c:pt idx="185">
                  <c:v>41061</c:v>
                </c:pt>
                <c:pt idx="186">
                  <c:v>41091</c:v>
                </c:pt>
                <c:pt idx="187">
                  <c:v>41122</c:v>
                </c:pt>
                <c:pt idx="188">
                  <c:v>41153</c:v>
                </c:pt>
                <c:pt idx="189">
                  <c:v>41183</c:v>
                </c:pt>
              </c:numCache>
            </c:numRef>
          </c:xVal>
          <c:yVal>
            <c:numRef>
              <c:f>Specific!$C$2:$C$191</c:f>
              <c:numCache>
                <c:formatCode>_("$"* #,##0.00_);_("$"* \(#,##0.00\);_("$"* "-"??_);_(@_)</c:formatCode>
                <c:ptCount val="190"/>
                <c:pt idx="1">
                  <c:v>60.546137747336374</c:v>
                </c:pt>
                <c:pt idx="19">
                  <c:v>43.801087758615921</c:v>
                </c:pt>
                <c:pt idx="29">
                  <c:v>55.169754762910657</c:v>
                </c:pt>
                <c:pt idx="56">
                  <c:v>63.042199676518159</c:v>
                </c:pt>
                <c:pt idx="57">
                  <c:v>60.938250161444756</c:v>
                </c:pt>
                <c:pt idx="58">
                  <c:v>62.3</c:v>
                </c:pt>
                <c:pt idx="63">
                  <c:v>58.573143864287275</c:v>
                </c:pt>
                <c:pt idx="74">
                  <c:v>56.621285422044409</c:v>
                </c:pt>
                <c:pt idx="78">
                  <c:v>67.694207356700318</c:v>
                </c:pt>
                <c:pt idx="81">
                  <c:v>57.862235443284902</c:v>
                </c:pt>
                <c:pt idx="82">
                  <c:v>65.550895039302461</c:v>
                </c:pt>
                <c:pt idx="83">
                  <c:v>57.99975634465693</c:v>
                </c:pt>
                <c:pt idx="84">
                  <c:v>62.96514522821581</c:v>
                </c:pt>
                <c:pt idx="92">
                  <c:v>54.178733771208506</c:v>
                </c:pt>
                <c:pt idx="93">
                  <c:v>75.599999999999994</c:v>
                </c:pt>
                <c:pt idx="95">
                  <c:v>72.11999999999999</c:v>
                </c:pt>
                <c:pt idx="100">
                  <c:v>90.960000000000022</c:v>
                </c:pt>
                <c:pt idx="101">
                  <c:v>74.959999999999994</c:v>
                </c:pt>
                <c:pt idx="102">
                  <c:v>81.599999999999994</c:v>
                </c:pt>
                <c:pt idx="104">
                  <c:v>90.490000000000023</c:v>
                </c:pt>
                <c:pt idx="105">
                  <c:v>86.19</c:v>
                </c:pt>
                <c:pt idx="106">
                  <c:v>101.95</c:v>
                </c:pt>
                <c:pt idx="109">
                  <c:v>77.53</c:v>
                </c:pt>
                <c:pt idx="115">
                  <c:v>121.98</c:v>
                </c:pt>
                <c:pt idx="117">
                  <c:v>106.01</c:v>
                </c:pt>
                <c:pt idx="127">
                  <c:v>117.32</c:v>
                </c:pt>
                <c:pt idx="148" formatCode="General">
                  <c:v>118</c:v>
                </c:pt>
                <c:pt idx="159" formatCode="General">
                  <c:v>105</c:v>
                </c:pt>
                <c:pt idx="179">
                  <c:v>93</c:v>
                </c:pt>
              </c:numCache>
            </c:numRef>
          </c:yVal>
        </c:ser>
        <c:ser>
          <c:idx val="2"/>
          <c:order val="2"/>
          <c:tx>
            <c:strRef>
              <c:f>Specific!$D$1</c:f>
              <c:strCache>
                <c:ptCount val="1"/>
                <c:pt idx="0">
                  <c:v>Senior Housing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339966"/>
              </a:solidFill>
              <a:ln>
                <a:solidFill>
                  <a:srgbClr val="339966"/>
                </a:solidFill>
                <a:prstDash val="solid"/>
              </a:ln>
            </c:spPr>
          </c:marker>
          <c:xVal>
            <c:numRef>
              <c:f>Specific!$A$2:$A$191</c:f>
              <c:numCache>
                <c:formatCode>m/d/yyyy</c:formatCode>
                <c:ptCount val="190"/>
                <c:pt idx="0">
                  <c:v>35431</c:v>
                </c:pt>
                <c:pt idx="1">
                  <c:v>35462</c:v>
                </c:pt>
                <c:pt idx="2">
                  <c:v>35490</c:v>
                </c:pt>
                <c:pt idx="3">
                  <c:v>35521</c:v>
                </c:pt>
                <c:pt idx="4">
                  <c:v>35551</c:v>
                </c:pt>
                <c:pt idx="5">
                  <c:v>35582</c:v>
                </c:pt>
                <c:pt idx="6">
                  <c:v>35612</c:v>
                </c:pt>
                <c:pt idx="7">
                  <c:v>35643</c:v>
                </c:pt>
                <c:pt idx="8">
                  <c:v>35674</c:v>
                </c:pt>
                <c:pt idx="9">
                  <c:v>35704</c:v>
                </c:pt>
                <c:pt idx="10">
                  <c:v>35735</c:v>
                </c:pt>
                <c:pt idx="11">
                  <c:v>35765</c:v>
                </c:pt>
                <c:pt idx="12">
                  <c:v>35796</c:v>
                </c:pt>
                <c:pt idx="13">
                  <c:v>35827</c:v>
                </c:pt>
                <c:pt idx="14">
                  <c:v>35855</c:v>
                </c:pt>
                <c:pt idx="15">
                  <c:v>35886</c:v>
                </c:pt>
                <c:pt idx="16">
                  <c:v>35916</c:v>
                </c:pt>
                <c:pt idx="17">
                  <c:v>35947</c:v>
                </c:pt>
                <c:pt idx="18">
                  <c:v>35977</c:v>
                </c:pt>
                <c:pt idx="19">
                  <c:v>36008</c:v>
                </c:pt>
                <c:pt idx="20">
                  <c:v>36039</c:v>
                </c:pt>
                <c:pt idx="21">
                  <c:v>36069</c:v>
                </c:pt>
                <c:pt idx="22">
                  <c:v>36100</c:v>
                </c:pt>
                <c:pt idx="23">
                  <c:v>36130</c:v>
                </c:pt>
                <c:pt idx="24">
                  <c:v>36161</c:v>
                </c:pt>
                <c:pt idx="25">
                  <c:v>36192</c:v>
                </c:pt>
                <c:pt idx="26">
                  <c:v>36220</c:v>
                </c:pt>
                <c:pt idx="27">
                  <c:v>36251</c:v>
                </c:pt>
                <c:pt idx="28">
                  <c:v>36281</c:v>
                </c:pt>
                <c:pt idx="29">
                  <c:v>36312</c:v>
                </c:pt>
                <c:pt idx="30">
                  <c:v>36342</c:v>
                </c:pt>
                <c:pt idx="31">
                  <c:v>36373</c:v>
                </c:pt>
                <c:pt idx="32">
                  <c:v>36404</c:v>
                </c:pt>
                <c:pt idx="33">
                  <c:v>36434</c:v>
                </c:pt>
                <c:pt idx="34">
                  <c:v>36465</c:v>
                </c:pt>
                <c:pt idx="35">
                  <c:v>36495</c:v>
                </c:pt>
                <c:pt idx="36">
                  <c:v>36526</c:v>
                </c:pt>
                <c:pt idx="37">
                  <c:v>36557</c:v>
                </c:pt>
                <c:pt idx="38">
                  <c:v>36586</c:v>
                </c:pt>
                <c:pt idx="39">
                  <c:v>36617</c:v>
                </c:pt>
                <c:pt idx="40">
                  <c:v>36647</c:v>
                </c:pt>
                <c:pt idx="41">
                  <c:v>36678</c:v>
                </c:pt>
                <c:pt idx="42">
                  <c:v>36708</c:v>
                </c:pt>
                <c:pt idx="43">
                  <c:v>36739</c:v>
                </c:pt>
                <c:pt idx="44">
                  <c:v>36770</c:v>
                </c:pt>
                <c:pt idx="45">
                  <c:v>36800</c:v>
                </c:pt>
                <c:pt idx="46">
                  <c:v>36831</c:v>
                </c:pt>
                <c:pt idx="47">
                  <c:v>36861</c:v>
                </c:pt>
                <c:pt idx="48">
                  <c:v>36892</c:v>
                </c:pt>
                <c:pt idx="49">
                  <c:v>36923</c:v>
                </c:pt>
                <c:pt idx="50">
                  <c:v>36951</c:v>
                </c:pt>
                <c:pt idx="51">
                  <c:v>36982</c:v>
                </c:pt>
                <c:pt idx="52">
                  <c:v>37012</c:v>
                </c:pt>
                <c:pt idx="53">
                  <c:v>37043</c:v>
                </c:pt>
                <c:pt idx="54">
                  <c:v>37073</c:v>
                </c:pt>
                <c:pt idx="55">
                  <c:v>37104</c:v>
                </c:pt>
                <c:pt idx="56">
                  <c:v>37135</c:v>
                </c:pt>
                <c:pt idx="57">
                  <c:v>37165</c:v>
                </c:pt>
                <c:pt idx="58">
                  <c:v>37196</c:v>
                </c:pt>
                <c:pt idx="59">
                  <c:v>37226</c:v>
                </c:pt>
                <c:pt idx="60">
                  <c:v>37257</c:v>
                </c:pt>
                <c:pt idx="61">
                  <c:v>37288</c:v>
                </c:pt>
                <c:pt idx="62">
                  <c:v>37316</c:v>
                </c:pt>
                <c:pt idx="63">
                  <c:v>37347</c:v>
                </c:pt>
                <c:pt idx="64">
                  <c:v>37377</c:v>
                </c:pt>
                <c:pt idx="65">
                  <c:v>37408</c:v>
                </c:pt>
                <c:pt idx="66">
                  <c:v>37438</c:v>
                </c:pt>
                <c:pt idx="67">
                  <c:v>37469</c:v>
                </c:pt>
                <c:pt idx="68">
                  <c:v>37500</c:v>
                </c:pt>
                <c:pt idx="69">
                  <c:v>37530</c:v>
                </c:pt>
                <c:pt idx="70">
                  <c:v>37561</c:v>
                </c:pt>
                <c:pt idx="71">
                  <c:v>37591</c:v>
                </c:pt>
                <c:pt idx="72">
                  <c:v>37622</c:v>
                </c:pt>
                <c:pt idx="73">
                  <c:v>37653</c:v>
                </c:pt>
                <c:pt idx="74">
                  <c:v>37681</c:v>
                </c:pt>
                <c:pt idx="75">
                  <c:v>37712</c:v>
                </c:pt>
                <c:pt idx="76">
                  <c:v>37742</c:v>
                </c:pt>
                <c:pt idx="77">
                  <c:v>37773</c:v>
                </c:pt>
                <c:pt idx="78">
                  <c:v>37803</c:v>
                </c:pt>
                <c:pt idx="79">
                  <c:v>37834</c:v>
                </c:pt>
                <c:pt idx="80">
                  <c:v>37865</c:v>
                </c:pt>
                <c:pt idx="81">
                  <c:v>37895</c:v>
                </c:pt>
                <c:pt idx="82">
                  <c:v>37926</c:v>
                </c:pt>
                <c:pt idx="83">
                  <c:v>37956</c:v>
                </c:pt>
                <c:pt idx="84">
                  <c:v>37987</c:v>
                </c:pt>
                <c:pt idx="85">
                  <c:v>38018</c:v>
                </c:pt>
                <c:pt idx="86">
                  <c:v>38047</c:v>
                </c:pt>
                <c:pt idx="87">
                  <c:v>38078</c:v>
                </c:pt>
                <c:pt idx="88">
                  <c:v>38108</c:v>
                </c:pt>
                <c:pt idx="89">
                  <c:v>38139</c:v>
                </c:pt>
                <c:pt idx="90">
                  <c:v>38169</c:v>
                </c:pt>
                <c:pt idx="91">
                  <c:v>38200</c:v>
                </c:pt>
                <c:pt idx="92">
                  <c:v>38231</c:v>
                </c:pt>
                <c:pt idx="93">
                  <c:v>38261</c:v>
                </c:pt>
                <c:pt idx="94">
                  <c:v>38292</c:v>
                </c:pt>
                <c:pt idx="95">
                  <c:v>38322</c:v>
                </c:pt>
                <c:pt idx="96">
                  <c:v>38353</c:v>
                </c:pt>
                <c:pt idx="97">
                  <c:v>38384</c:v>
                </c:pt>
                <c:pt idx="98">
                  <c:v>38412</c:v>
                </c:pt>
                <c:pt idx="99">
                  <c:v>38443</c:v>
                </c:pt>
                <c:pt idx="100">
                  <c:v>38473</c:v>
                </c:pt>
                <c:pt idx="101">
                  <c:v>38504</c:v>
                </c:pt>
                <c:pt idx="102">
                  <c:v>38534</c:v>
                </c:pt>
                <c:pt idx="103">
                  <c:v>38565</c:v>
                </c:pt>
                <c:pt idx="104">
                  <c:v>38596</c:v>
                </c:pt>
                <c:pt idx="105">
                  <c:v>38626</c:v>
                </c:pt>
                <c:pt idx="106">
                  <c:v>38657</c:v>
                </c:pt>
                <c:pt idx="107">
                  <c:v>38687</c:v>
                </c:pt>
                <c:pt idx="108">
                  <c:v>38718</c:v>
                </c:pt>
                <c:pt idx="109">
                  <c:v>38749</c:v>
                </c:pt>
                <c:pt idx="110">
                  <c:v>38777</c:v>
                </c:pt>
                <c:pt idx="111">
                  <c:v>38808</c:v>
                </c:pt>
                <c:pt idx="112">
                  <c:v>38838</c:v>
                </c:pt>
                <c:pt idx="113">
                  <c:v>38869</c:v>
                </c:pt>
                <c:pt idx="114">
                  <c:v>38899</c:v>
                </c:pt>
                <c:pt idx="115">
                  <c:v>38930</c:v>
                </c:pt>
                <c:pt idx="116">
                  <c:v>38961</c:v>
                </c:pt>
                <c:pt idx="117">
                  <c:v>38991</c:v>
                </c:pt>
                <c:pt idx="118">
                  <c:v>39022</c:v>
                </c:pt>
                <c:pt idx="119">
                  <c:v>39052</c:v>
                </c:pt>
                <c:pt idx="120">
                  <c:v>39083</c:v>
                </c:pt>
                <c:pt idx="121">
                  <c:v>39114</c:v>
                </c:pt>
                <c:pt idx="122">
                  <c:v>39142</c:v>
                </c:pt>
                <c:pt idx="123">
                  <c:v>39173</c:v>
                </c:pt>
                <c:pt idx="124">
                  <c:v>39203</c:v>
                </c:pt>
                <c:pt idx="125">
                  <c:v>39234</c:v>
                </c:pt>
                <c:pt idx="126">
                  <c:v>39264</c:v>
                </c:pt>
                <c:pt idx="127">
                  <c:v>39295</c:v>
                </c:pt>
                <c:pt idx="128">
                  <c:v>39326</c:v>
                </c:pt>
                <c:pt idx="129">
                  <c:v>39356</c:v>
                </c:pt>
                <c:pt idx="130">
                  <c:v>39387</c:v>
                </c:pt>
                <c:pt idx="131">
                  <c:v>39417</c:v>
                </c:pt>
                <c:pt idx="132">
                  <c:v>39448</c:v>
                </c:pt>
                <c:pt idx="133">
                  <c:v>39479</c:v>
                </c:pt>
                <c:pt idx="134">
                  <c:v>39508</c:v>
                </c:pt>
                <c:pt idx="135">
                  <c:v>39539</c:v>
                </c:pt>
                <c:pt idx="136">
                  <c:v>39569</c:v>
                </c:pt>
                <c:pt idx="137">
                  <c:v>39600</c:v>
                </c:pt>
                <c:pt idx="138">
                  <c:v>39630</c:v>
                </c:pt>
                <c:pt idx="139">
                  <c:v>39661</c:v>
                </c:pt>
                <c:pt idx="140">
                  <c:v>39692</c:v>
                </c:pt>
                <c:pt idx="141">
                  <c:v>39722</c:v>
                </c:pt>
                <c:pt idx="142">
                  <c:v>39753</c:v>
                </c:pt>
                <c:pt idx="143">
                  <c:v>39783</c:v>
                </c:pt>
                <c:pt idx="144">
                  <c:v>39814</c:v>
                </c:pt>
                <c:pt idx="145">
                  <c:v>39845</c:v>
                </c:pt>
                <c:pt idx="146">
                  <c:v>39873</c:v>
                </c:pt>
                <c:pt idx="147">
                  <c:v>39904</c:v>
                </c:pt>
                <c:pt idx="148">
                  <c:v>39934</c:v>
                </c:pt>
                <c:pt idx="149">
                  <c:v>39965</c:v>
                </c:pt>
                <c:pt idx="150">
                  <c:v>39995</c:v>
                </c:pt>
                <c:pt idx="151">
                  <c:v>40026</c:v>
                </c:pt>
                <c:pt idx="152">
                  <c:v>40057</c:v>
                </c:pt>
                <c:pt idx="153">
                  <c:v>40087</c:v>
                </c:pt>
                <c:pt idx="154">
                  <c:v>40118</c:v>
                </c:pt>
                <c:pt idx="155">
                  <c:v>40148</c:v>
                </c:pt>
                <c:pt idx="156">
                  <c:v>40179</c:v>
                </c:pt>
                <c:pt idx="157">
                  <c:v>40210</c:v>
                </c:pt>
                <c:pt idx="158">
                  <c:v>40238</c:v>
                </c:pt>
                <c:pt idx="159">
                  <c:v>40269</c:v>
                </c:pt>
                <c:pt idx="160">
                  <c:v>40299</c:v>
                </c:pt>
                <c:pt idx="161">
                  <c:v>40330</c:v>
                </c:pt>
                <c:pt idx="162">
                  <c:v>40360</c:v>
                </c:pt>
                <c:pt idx="163">
                  <c:v>40391</c:v>
                </c:pt>
                <c:pt idx="164">
                  <c:v>40422</c:v>
                </c:pt>
                <c:pt idx="165">
                  <c:v>40452</c:v>
                </c:pt>
                <c:pt idx="166">
                  <c:v>40483</c:v>
                </c:pt>
                <c:pt idx="167">
                  <c:v>40513</c:v>
                </c:pt>
                <c:pt idx="168">
                  <c:v>40544</c:v>
                </c:pt>
                <c:pt idx="169">
                  <c:v>40575</c:v>
                </c:pt>
                <c:pt idx="170">
                  <c:v>40603</c:v>
                </c:pt>
                <c:pt idx="171">
                  <c:v>40634</c:v>
                </c:pt>
                <c:pt idx="172">
                  <c:v>40664</c:v>
                </c:pt>
                <c:pt idx="173">
                  <c:v>40695</c:v>
                </c:pt>
                <c:pt idx="174">
                  <c:v>40725</c:v>
                </c:pt>
                <c:pt idx="175">
                  <c:v>40756</c:v>
                </c:pt>
                <c:pt idx="176">
                  <c:v>40787</c:v>
                </c:pt>
                <c:pt idx="177">
                  <c:v>40817</c:v>
                </c:pt>
                <c:pt idx="178">
                  <c:v>40848</c:v>
                </c:pt>
                <c:pt idx="179">
                  <c:v>40878</c:v>
                </c:pt>
                <c:pt idx="180">
                  <c:v>40909</c:v>
                </c:pt>
                <c:pt idx="181">
                  <c:v>40940</c:v>
                </c:pt>
                <c:pt idx="182">
                  <c:v>40969</c:v>
                </c:pt>
                <c:pt idx="183">
                  <c:v>41000</c:v>
                </c:pt>
                <c:pt idx="184">
                  <c:v>41030</c:v>
                </c:pt>
                <c:pt idx="185">
                  <c:v>41061</c:v>
                </c:pt>
                <c:pt idx="186">
                  <c:v>41091</c:v>
                </c:pt>
                <c:pt idx="187">
                  <c:v>41122</c:v>
                </c:pt>
                <c:pt idx="188">
                  <c:v>41153</c:v>
                </c:pt>
                <c:pt idx="189">
                  <c:v>41183</c:v>
                </c:pt>
              </c:numCache>
            </c:numRef>
          </c:xVal>
          <c:yVal>
            <c:numRef>
              <c:f>Specific!$D$2:$D$191</c:f>
              <c:numCache>
                <c:formatCode>General</c:formatCode>
                <c:ptCount val="190"/>
                <c:pt idx="0" formatCode="_(&quot;$&quot;* #,##0.00_);_(&quot;$&quot;* \(#,##0.00\);_(&quot;$&quot;* &quot;-&quot;??_);_(@_)">
                  <c:v>49.37642355414679</c:v>
                </c:pt>
                <c:pt idx="18" formatCode="_(&quot;$&quot;* #,##0.00_);_(&quot;$&quot;* \(#,##0.00\);_(&quot;$&quot;* &quot;-&quot;??_);_(@_)">
                  <c:v>41.25</c:v>
                </c:pt>
                <c:pt idx="20" formatCode="_(&quot;$&quot;* #,##0.00_);_(&quot;$&quot;* \(#,##0.00\);_(&quot;$&quot;* &quot;-&quot;??_);_(@_)">
                  <c:v>57.829515151515153</c:v>
                </c:pt>
                <c:pt idx="40" formatCode="_(&quot;$&quot;* #,##0.00_);_(&quot;$&quot;* \(#,##0.00\);_(&quot;$&quot;* &quot;-&quot;??_);_(@_)">
                  <c:v>61.835074875207958</c:v>
                </c:pt>
                <c:pt idx="69" formatCode="_(&quot;$&quot;* #,##0.00_);_(&quot;$&quot;* \(#,##0.00\);_(&quot;$&quot;* &quot;-&quot;??_);_(@_)">
                  <c:v>60.286438564147055</c:v>
                </c:pt>
                <c:pt idx="78" formatCode="_(&quot;$&quot;* #,##0.00_);_(&quot;$&quot;* \(#,##0.00\);_(&quot;$&quot;* &quot;-&quot;??_);_(@_)">
                  <c:v>62.786516635949198</c:v>
                </c:pt>
                <c:pt idx="79" formatCode="_(&quot;$&quot;* #,##0.00_);_(&quot;$&quot;* \(#,##0.00\);_(&quot;$&quot;* &quot;-&quot;??_);_(@_)">
                  <c:v>91.038121087636938</c:v>
                </c:pt>
                <c:pt idx="80" formatCode="_(&quot;$&quot;* #,##0.00_);_(&quot;$&quot;* \(#,##0.00\);_(&quot;$&quot;* &quot;-&quot;??_);_(@_)">
                  <c:v>89.418273954185835</c:v>
                </c:pt>
                <c:pt idx="87" formatCode="_(&quot;$&quot;* #,##0.00_);_(&quot;$&quot;* \(#,##0.00\);_(&quot;$&quot;* &quot;-&quot;??_);_(@_)">
                  <c:v>73.420001192676864</c:v>
                </c:pt>
                <c:pt idx="89" formatCode="_(&quot;$&quot;* #,##0.00_);_(&quot;$&quot;* \(#,##0.00\);_(&quot;$&quot;* &quot;-&quot;??_);_(@_)">
                  <c:v>64.030242673992674</c:v>
                </c:pt>
                <c:pt idx="97" formatCode="_(&quot;$&quot;* #,##0.00_);_(&quot;$&quot;* \(#,##0.00\);_(&quot;$&quot;* &quot;-&quot;??_);_(@_)">
                  <c:v>67.819999999999993</c:v>
                </c:pt>
                <c:pt idx="103" formatCode="_(&quot;$&quot;* #,##0.00_);_(&quot;$&quot;* \(#,##0.00\);_(&quot;$&quot;* &quot;-&quot;??_);_(@_)">
                  <c:v>104.08</c:v>
                </c:pt>
                <c:pt idx="107" formatCode="_(&quot;$&quot;* #,##0.00_);_(&quot;$&quot;* \(#,##0.00\);_(&quot;$&quot;* &quot;-&quot;??_);_(@_)">
                  <c:v>115.59</c:v>
                </c:pt>
                <c:pt idx="108" formatCode="_(&quot;$&quot;* #,##0.00_);_(&quot;$&quot;* \(#,##0.00\);_(&quot;$&quot;* &quot;-&quot;??_);_(@_)">
                  <c:v>97.19</c:v>
                </c:pt>
                <c:pt idx="110" formatCode="_(&quot;$&quot;* #,##0.00_);_(&quot;$&quot;* \(#,##0.00\);_(&quot;$&quot;* &quot;-&quot;??_);_(@_)">
                  <c:v>108.1</c:v>
                </c:pt>
                <c:pt idx="112" formatCode="_(&quot;$&quot;* #,##0.00_);_(&quot;$&quot;* \(#,##0.00\);_(&quot;$&quot;* &quot;-&quot;??_);_(@_)">
                  <c:v>112.36999999999999</c:v>
                </c:pt>
                <c:pt idx="121" formatCode="_(&quot;$&quot;* #,##0.00_);_(&quot;$&quot;* \(#,##0.00\);_(&quot;$&quot;* &quot;-&quot;??_);_(@_)">
                  <c:v>160.35000000000011</c:v>
                </c:pt>
                <c:pt idx="127" formatCode="_(&quot;$&quot;* #,##0.00_);_(&quot;$&quot;* \(#,##0.00\);_(&quot;$&quot;* &quot;-&quot;??_);_(@_)">
                  <c:v>171.41</c:v>
                </c:pt>
                <c:pt idx="137" formatCode="_(&quot;$&quot;* #,##0.00_);_(&quot;$&quot;* \(#,##0.00\);_(&quot;$&quot;* &quot;-&quot;??_);_(@_)">
                  <c:v>174.54</c:v>
                </c:pt>
                <c:pt idx="144" formatCode="_(&quot;$&quot;* #,##0.00_);_(&quot;$&quot;* \(#,##0.00\);_(&quot;$&quot;* &quot;-&quot;??_);_(@_)">
                  <c:v>137</c:v>
                </c:pt>
                <c:pt idx="146" formatCode="_(&quot;$&quot;* #,##0.00_);_(&quot;$&quot;* \(#,##0.00\);_(&quot;$&quot;* &quot;-&quot;??_);_(@_)">
                  <c:v>149.97999999999999</c:v>
                </c:pt>
                <c:pt idx="175">
                  <c:v>165</c:v>
                </c:pt>
                <c:pt idx="176">
                  <c:v>141</c:v>
                </c:pt>
                <c:pt idx="188" formatCode="_(&quot;$&quot;* #,##0.00_);_(&quot;$&quot;* \(#,##0.00\);_(&quot;$&quot;* &quot;-&quot;??_);_(@_)">
                  <c:v>137.5</c:v>
                </c:pt>
              </c:numCache>
            </c:numRef>
          </c:yVal>
        </c:ser>
        <c:axId val="49570944"/>
        <c:axId val="49572864"/>
      </c:scatterChart>
      <c:valAx>
        <c:axId val="49570944"/>
        <c:scaling>
          <c:orientation val="minMax"/>
          <c:max val="41200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[$-409]mmm\-yy;@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9572864"/>
        <c:crossesAt val="30"/>
        <c:crossBetween val="midCat"/>
        <c:majorUnit val="500"/>
        <c:minorUnit val="100"/>
      </c:valAx>
      <c:valAx>
        <c:axId val="49572864"/>
        <c:scaling>
          <c:orientation val="minMax"/>
          <c:max val="160"/>
          <c:min val="3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Cost / SF</a:t>
                </a:r>
              </a:p>
            </c:rich>
          </c:tx>
          <c:layout>
            <c:manualLayout>
              <c:xMode val="edge"/>
              <c:yMode val="edge"/>
              <c:x val="1.0999999999999998E-2"/>
              <c:y val="0.48339973439575068"/>
            </c:manualLayout>
          </c:layout>
          <c:spPr>
            <a:noFill/>
            <a:ln w="25400">
              <a:noFill/>
            </a:ln>
          </c:spPr>
        </c:title>
        <c:numFmt formatCode="_(\$* #,##0_);_(\$* \(#,##0\);_(\$* &quot;-&quot;_);_(@_)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9570944"/>
        <c:crossesAt val="35000"/>
        <c:crossBetween val="midCat"/>
        <c:majorUnit val="10"/>
        <c:minorUnit val="2"/>
      </c:valAx>
      <c:spPr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966666666666669"/>
          <c:y val="0.3240371845949539"/>
          <c:w val="0.10655555555555557"/>
          <c:h val="0.30411686586985515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9.9000000000000046E-2"/>
          <c:y val="0.11952191235059761"/>
          <c:w val="0.72300000000000064"/>
          <c:h val="0.81938911022576366"/>
        </c:manualLayout>
      </c:layout>
      <c:scatterChart>
        <c:scatterStyle val="lineMarker"/>
        <c:ser>
          <c:idx val="0"/>
          <c:order val="0"/>
          <c:tx>
            <c:strRef>
              <c:f>Specific!$B$1</c:f>
              <c:strCache>
                <c:ptCount val="1"/>
                <c:pt idx="0">
                  <c:v>Phoenix / Tucson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3366FF"/>
              </a:solidFill>
              <a:ln>
                <a:solidFill>
                  <a:srgbClr val="3366FF"/>
                </a:solidFill>
                <a:prstDash val="solid"/>
              </a:ln>
            </c:spPr>
          </c:marker>
          <c:xVal>
            <c:numRef>
              <c:f>Specific!$A$2:$A$191</c:f>
              <c:numCache>
                <c:formatCode>m/d/yyyy</c:formatCode>
                <c:ptCount val="190"/>
                <c:pt idx="0">
                  <c:v>35431</c:v>
                </c:pt>
                <c:pt idx="1">
                  <c:v>35462</c:v>
                </c:pt>
                <c:pt idx="2">
                  <c:v>35490</c:v>
                </c:pt>
                <c:pt idx="3">
                  <c:v>35521</c:v>
                </c:pt>
                <c:pt idx="4">
                  <c:v>35551</c:v>
                </c:pt>
                <c:pt idx="5">
                  <c:v>35582</c:v>
                </c:pt>
                <c:pt idx="6">
                  <c:v>35612</c:v>
                </c:pt>
                <c:pt idx="7">
                  <c:v>35643</c:v>
                </c:pt>
                <c:pt idx="8">
                  <c:v>35674</c:v>
                </c:pt>
                <c:pt idx="9">
                  <c:v>35704</c:v>
                </c:pt>
                <c:pt idx="10">
                  <c:v>35735</c:v>
                </c:pt>
                <c:pt idx="11">
                  <c:v>35765</c:v>
                </c:pt>
                <c:pt idx="12">
                  <c:v>35796</c:v>
                </c:pt>
                <c:pt idx="13">
                  <c:v>35827</c:v>
                </c:pt>
                <c:pt idx="14">
                  <c:v>35855</c:v>
                </c:pt>
                <c:pt idx="15">
                  <c:v>35886</c:v>
                </c:pt>
                <c:pt idx="16">
                  <c:v>35916</c:v>
                </c:pt>
                <c:pt idx="17">
                  <c:v>35947</c:v>
                </c:pt>
                <c:pt idx="18">
                  <c:v>35977</c:v>
                </c:pt>
                <c:pt idx="19">
                  <c:v>36008</c:v>
                </c:pt>
                <c:pt idx="20">
                  <c:v>36039</c:v>
                </c:pt>
                <c:pt idx="21">
                  <c:v>36069</c:v>
                </c:pt>
                <c:pt idx="22">
                  <c:v>36100</c:v>
                </c:pt>
                <c:pt idx="23">
                  <c:v>36130</c:v>
                </c:pt>
                <c:pt idx="24">
                  <c:v>36161</c:v>
                </c:pt>
                <c:pt idx="25">
                  <c:v>36192</c:v>
                </c:pt>
                <c:pt idx="26">
                  <c:v>36220</c:v>
                </c:pt>
                <c:pt idx="27">
                  <c:v>36251</c:v>
                </c:pt>
                <c:pt idx="28">
                  <c:v>36281</c:v>
                </c:pt>
                <c:pt idx="29">
                  <c:v>36312</c:v>
                </c:pt>
                <c:pt idx="30">
                  <c:v>36342</c:v>
                </c:pt>
                <c:pt idx="31">
                  <c:v>36373</c:v>
                </c:pt>
                <c:pt idx="32">
                  <c:v>36404</c:v>
                </c:pt>
                <c:pt idx="33">
                  <c:v>36434</c:v>
                </c:pt>
                <c:pt idx="34">
                  <c:v>36465</c:v>
                </c:pt>
                <c:pt idx="35">
                  <c:v>36495</c:v>
                </c:pt>
                <c:pt idx="36">
                  <c:v>36526</c:v>
                </c:pt>
                <c:pt idx="37">
                  <c:v>36557</c:v>
                </c:pt>
                <c:pt idx="38">
                  <c:v>36586</c:v>
                </c:pt>
                <c:pt idx="39">
                  <c:v>36617</c:v>
                </c:pt>
                <c:pt idx="40">
                  <c:v>36647</c:v>
                </c:pt>
                <c:pt idx="41">
                  <c:v>36678</c:v>
                </c:pt>
                <c:pt idx="42">
                  <c:v>36708</c:v>
                </c:pt>
                <c:pt idx="43">
                  <c:v>36739</c:v>
                </c:pt>
                <c:pt idx="44">
                  <c:v>36770</c:v>
                </c:pt>
                <c:pt idx="45">
                  <c:v>36800</c:v>
                </c:pt>
                <c:pt idx="46">
                  <c:v>36831</c:v>
                </c:pt>
                <c:pt idx="47">
                  <c:v>36861</c:v>
                </c:pt>
                <c:pt idx="48">
                  <c:v>36892</c:v>
                </c:pt>
                <c:pt idx="49">
                  <c:v>36923</c:v>
                </c:pt>
                <c:pt idx="50">
                  <c:v>36951</c:v>
                </c:pt>
                <c:pt idx="51">
                  <c:v>36982</c:v>
                </c:pt>
                <c:pt idx="52">
                  <c:v>37012</c:v>
                </c:pt>
                <c:pt idx="53">
                  <c:v>37043</c:v>
                </c:pt>
                <c:pt idx="54">
                  <c:v>37073</c:v>
                </c:pt>
                <c:pt idx="55">
                  <c:v>37104</c:v>
                </c:pt>
                <c:pt idx="56">
                  <c:v>37135</c:v>
                </c:pt>
                <c:pt idx="57">
                  <c:v>37165</c:v>
                </c:pt>
                <c:pt idx="58">
                  <c:v>37196</c:v>
                </c:pt>
                <c:pt idx="59">
                  <c:v>37226</c:v>
                </c:pt>
                <c:pt idx="60">
                  <c:v>37257</c:v>
                </c:pt>
                <c:pt idx="61">
                  <c:v>37288</c:v>
                </c:pt>
                <c:pt idx="62">
                  <c:v>37316</c:v>
                </c:pt>
                <c:pt idx="63">
                  <c:v>37347</c:v>
                </c:pt>
                <c:pt idx="64">
                  <c:v>37377</c:v>
                </c:pt>
                <c:pt idx="65">
                  <c:v>37408</c:v>
                </c:pt>
                <c:pt idx="66">
                  <c:v>37438</c:v>
                </c:pt>
                <c:pt idx="67">
                  <c:v>37469</c:v>
                </c:pt>
                <c:pt idx="68">
                  <c:v>37500</c:v>
                </c:pt>
                <c:pt idx="69">
                  <c:v>37530</c:v>
                </c:pt>
                <c:pt idx="70">
                  <c:v>37561</c:v>
                </c:pt>
                <c:pt idx="71">
                  <c:v>37591</c:v>
                </c:pt>
                <c:pt idx="72">
                  <c:v>37622</c:v>
                </c:pt>
                <c:pt idx="73">
                  <c:v>37653</c:v>
                </c:pt>
                <c:pt idx="74">
                  <c:v>37681</c:v>
                </c:pt>
                <c:pt idx="75">
                  <c:v>37712</c:v>
                </c:pt>
                <c:pt idx="76">
                  <c:v>37742</c:v>
                </c:pt>
                <c:pt idx="77">
                  <c:v>37773</c:v>
                </c:pt>
                <c:pt idx="78">
                  <c:v>37803</c:v>
                </c:pt>
                <c:pt idx="79">
                  <c:v>37834</c:v>
                </c:pt>
                <c:pt idx="80">
                  <c:v>37865</c:v>
                </c:pt>
                <c:pt idx="81">
                  <c:v>37895</c:v>
                </c:pt>
                <c:pt idx="82">
                  <c:v>37926</c:v>
                </c:pt>
                <c:pt idx="83">
                  <c:v>37956</c:v>
                </c:pt>
                <c:pt idx="84">
                  <c:v>37987</c:v>
                </c:pt>
                <c:pt idx="85">
                  <c:v>38018</c:v>
                </c:pt>
                <c:pt idx="86">
                  <c:v>38047</c:v>
                </c:pt>
                <c:pt idx="87">
                  <c:v>38078</c:v>
                </c:pt>
                <c:pt idx="88">
                  <c:v>38108</c:v>
                </c:pt>
                <c:pt idx="89">
                  <c:v>38139</c:v>
                </c:pt>
                <c:pt idx="90">
                  <c:v>38169</c:v>
                </c:pt>
                <c:pt idx="91">
                  <c:v>38200</c:v>
                </c:pt>
                <c:pt idx="92">
                  <c:v>38231</c:v>
                </c:pt>
                <c:pt idx="93">
                  <c:v>38261</c:v>
                </c:pt>
                <c:pt idx="94">
                  <c:v>38292</c:v>
                </c:pt>
                <c:pt idx="95">
                  <c:v>38322</c:v>
                </c:pt>
                <c:pt idx="96">
                  <c:v>38353</c:v>
                </c:pt>
                <c:pt idx="97">
                  <c:v>38384</c:v>
                </c:pt>
                <c:pt idx="98">
                  <c:v>38412</c:v>
                </c:pt>
                <c:pt idx="99">
                  <c:v>38443</c:v>
                </c:pt>
                <c:pt idx="100">
                  <c:v>38473</c:v>
                </c:pt>
                <c:pt idx="101">
                  <c:v>38504</c:v>
                </c:pt>
                <c:pt idx="102">
                  <c:v>38534</c:v>
                </c:pt>
                <c:pt idx="103">
                  <c:v>38565</c:v>
                </c:pt>
                <c:pt idx="104">
                  <c:v>38596</c:v>
                </c:pt>
                <c:pt idx="105">
                  <c:v>38626</c:v>
                </c:pt>
                <c:pt idx="106">
                  <c:v>38657</c:v>
                </c:pt>
                <c:pt idx="107">
                  <c:v>38687</c:v>
                </c:pt>
                <c:pt idx="108">
                  <c:v>38718</c:v>
                </c:pt>
                <c:pt idx="109">
                  <c:v>38749</c:v>
                </c:pt>
                <c:pt idx="110">
                  <c:v>38777</c:v>
                </c:pt>
                <c:pt idx="111">
                  <c:v>38808</c:v>
                </c:pt>
                <c:pt idx="112">
                  <c:v>38838</c:v>
                </c:pt>
                <c:pt idx="113">
                  <c:v>38869</c:v>
                </c:pt>
                <c:pt idx="114">
                  <c:v>38899</c:v>
                </c:pt>
                <c:pt idx="115">
                  <c:v>38930</c:v>
                </c:pt>
                <c:pt idx="116">
                  <c:v>38961</c:v>
                </c:pt>
                <c:pt idx="117">
                  <c:v>38991</c:v>
                </c:pt>
                <c:pt idx="118">
                  <c:v>39022</c:v>
                </c:pt>
                <c:pt idx="119">
                  <c:v>39052</c:v>
                </c:pt>
                <c:pt idx="120">
                  <c:v>39083</c:v>
                </c:pt>
                <c:pt idx="121">
                  <c:v>39114</c:v>
                </c:pt>
                <c:pt idx="122">
                  <c:v>39142</c:v>
                </c:pt>
                <c:pt idx="123">
                  <c:v>39173</c:v>
                </c:pt>
                <c:pt idx="124">
                  <c:v>39203</c:v>
                </c:pt>
                <c:pt idx="125">
                  <c:v>39234</c:v>
                </c:pt>
                <c:pt idx="126">
                  <c:v>39264</c:v>
                </c:pt>
                <c:pt idx="127">
                  <c:v>39295</c:v>
                </c:pt>
                <c:pt idx="128">
                  <c:v>39326</c:v>
                </c:pt>
                <c:pt idx="129">
                  <c:v>39356</c:v>
                </c:pt>
                <c:pt idx="130">
                  <c:v>39387</c:v>
                </c:pt>
                <c:pt idx="131">
                  <c:v>39417</c:v>
                </c:pt>
                <c:pt idx="132">
                  <c:v>39448</c:v>
                </c:pt>
                <c:pt idx="133">
                  <c:v>39479</c:v>
                </c:pt>
                <c:pt idx="134">
                  <c:v>39508</c:v>
                </c:pt>
                <c:pt idx="135">
                  <c:v>39539</c:v>
                </c:pt>
                <c:pt idx="136">
                  <c:v>39569</c:v>
                </c:pt>
                <c:pt idx="137">
                  <c:v>39600</c:v>
                </c:pt>
                <c:pt idx="138">
                  <c:v>39630</c:v>
                </c:pt>
                <c:pt idx="139">
                  <c:v>39661</c:v>
                </c:pt>
                <c:pt idx="140">
                  <c:v>39692</c:v>
                </c:pt>
                <c:pt idx="141">
                  <c:v>39722</c:v>
                </c:pt>
                <c:pt idx="142">
                  <c:v>39753</c:v>
                </c:pt>
                <c:pt idx="143">
                  <c:v>39783</c:v>
                </c:pt>
                <c:pt idx="144">
                  <c:v>39814</c:v>
                </c:pt>
                <c:pt idx="145">
                  <c:v>39845</c:v>
                </c:pt>
                <c:pt idx="146">
                  <c:v>39873</c:v>
                </c:pt>
                <c:pt idx="147">
                  <c:v>39904</c:v>
                </c:pt>
                <c:pt idx="148">
                  <c:v>39934</c:v>
                </c:pt>
                <c:pt idx="149">
                  <c:v>39965</c:v>
                </c:pt>
                <c:pt idx="150">
                  <c:v>39995</c:v>
                </c:pt>
                <c:pt idx="151">
                  <c:v>40026</c:v>
                </c:pt>
                <c:pt idx="152">
                  <c:v>40057</c:v>
                </c:pt>
                <c:pt idx="153">
                  <c:v>40087</c:v>
                </c:pt>
                <c:pt idx="154">
                  <c:v>40118</c:v>
                </c:pt>
                <c:pt idx="155">
                  <c:v>40148</c:v>
                </c:pt>
                <c:pt idx="156">
                  <c:v>40179</c:v>
                </c:pt>
                <c:pt idx="157">
                  <c:v>40210</c:v>
                </c:pt>
                <c:pt idx="158">
                  <c:v>40238</c:v>
                </c:pt>
                <c:pt idx="159">
                  <c:v>40269</c:v>
                </c:pt>
                <c:pt idx="160">
                  <c:v>40299</c:v>
                </c:pt>
                <c:pt idx="161">
                  <c:v>40330</c:v>
                </c:pt>
                <c:pt idx="162">
                  <c:v>40360</c:v>
                </c:pt>
                <c:pt idx="163">
                  <c:v>40391</c:v>
                </c:pt>
                <c:pt idx="164">
                  <c:v>40422</c:v>
                </c:pt>
                <c:pt idx="165">
                  <c:v>40452</c:v>
                </c:pt>
                <c:pt idx="166">
                  <c:v>40483</c:v>
                </c:pt>
                <c:pt idx="167">
                  <c:v>40513</c:v>
                </c:pt>
                <c:pt idx="168">
                  <c:v>40544</c:v>
                </c:pt>
                <c:pt idx="169">
                  <c:v>40575</c:v>
                </c:pt>
                <c:pt idx="170">
                  <c:v>40603</c:v>
                </c:pt>
                <c:pt idx="171">
                  <c:v>40634</c:v>
                </c:pt>
                <c:pt idx="172">
                  <c:v>40664</c:v>
                </c:pt>
                <c:pt idx="173">
                  <c:v>40695</c:v>
                </c:pt>
                <c:pt idx="174">
                  <c:v>40725</c:v>
                </c:pt>
                <c:pt idx="175">
                  <c:v>40756</c:v>
                </c:pt>
                <c:pt idx="176">
                  <c:v>40787</c:v>
                </c:pt>
                <c:pt idx="177">
                  <c:v>40817</c:v>
                </c:pt>
                <c:pt idx="178">
                  <c:v>40848</c:v>
                </c:pt>
                <c:pt idx="179">
                  <c:v>40878</c:v>
                </c:pt>
                <c:pt idx="180">
                  <c:v>40909</c:v>
                </c:pt>
                <c:pt idx="181">
                  <c:v>40940</c:v>
                </c:pt>
                <c:pt idx="182">
                  <c:v>40969</c:v>
                </c:pt>
                <c:pt idx="183">
                  <c:v>41000</c:v>
                </c:pt>
                <c:pt idx="184">
                  <c:v>41030</c:v>
                </c:pt>
                <c:pt idx="185">
                  <c:v>41061</c:v>
                </c:pt>
                <c:pt idx="186">
                  <c:v>41091</c:v>
                </c:pt>
                <c:pt idx="187">
                  <c:v>41122</c:v>
                </c:pt>
                <c:pt idx="188">
                  <c:v>41153</c:v>
                </c:pt>
                <c:pt idx="189">
                  <c:v>41183</c:v>
                </c:pt>
              </c:numCache>
            </c:numRef>
          </c:xVal>
          <c:yVal>
            <c:numRef>
              <c:f>Specific!$B$2:$B$191</c:f>
              <c:numCache>
                <c:formatCode>General</c:formatCode>
                <c:ptCount val="190"/>
                <c:pt idx="0" formatCode="_(&quot;$&quot;* #,##0.00_);_(&quot;$&quot;* \(#,##0.00\);_(&quot;$&quot;* &quot;-&quot;??_);_(@_)">
                  <c:v>61.162742019884938</c:v>
                </c:pt>
                <c:pt idx="3" formatCode="_(&quot;$&quot;* #,##0.00_);_(&quot;$&quot;* \(#,##0.00\);_(&quot;$&quot;* &quot;-&quot;??_);_(@_)">
                  <c:v>56.847331240188382</c:v>
                </c:pt>
                <c:pt idx="7" formatCode="_(&quot;$&quot;* #,##0.00_);_(&quot;$&quot;* \(#,##0.00\);_(&quot;$&quot;* &quot;-&quot;??_);_(@_)">
                  <c:v>39.3568889269309</c:v>
                </c:pt>
                <c:pt idx="22" formatCode="_(&quot;$&quot;* #,##0.00_);_(&quot;$&quot;* \(#,##0.00\);_(&quot;$&quot;* &quot;-&quot;??_);_(@_)">
                  <c:v>47</c:v>
                </c:pt>
                <c:pt idx="23" formatCode="_(&quot;$&quot;* #,##0.00_);_(&quot;$&quot;* \(#,##0.00\);_(&quot;$&quot;* &quot;-&quot;??_);_(@_)">
                  <c:v>43.690165346900386</c:v>
                </c:pt>
                <c:pt idx="24" formatCode="_(&quot;$&quot;* #,##0.00_);_(&quot;$&quot;* \(#,##0.00\);_(&quot;$&quot;* &quot;-&quot;??_);_(@_)">
                  <c:v>40</c:v>
                </c:pt>
                <c:pt idx="25" formatCode="_(&quot;$&quot;* #,##0.00_);_(&quot;$&quot;* \(#,##0.00\);_(&quot;$&quot;* &quot;-&quot;??_);_(@_)">
                  <c:v>50.797410836762687</c:v>
                </c:pt>
                <c:pt idx="37" formatCode="_(&quot;$&quot;* #,##0.00_);_(&quot;$&quot;* \(#,##0.00\);_(&quot;$&quot;* &quot;-&quot;??_);_(@_)">
                  <c:v>48.165137614678969</c:v>
                </c:pt>
                <c:pt idx="38" formatCode="_(&quot;$&quot;* #,##0.00_);_(&quot;$&quot;* \(#,##0.00\);_(&quot;$&quot;* &quot;-&quot;??_);_(@_)">
                  <c:v>51.230199071942174</c:v>
                </c:pt>
                <c:pt idx="39" formatCode="_(&quot;$&quot;* #,##0.00_);_(&quot;$&quot;* \(#,##0.00\);_(&quot;$&quot;* &quot;-&quot;??_);_(@_)">
                  <c:v>49.277324921135651</c:v>
                </c:pt>
                <c:pt idx="44" formatCode="_(&quot;$&quot;* #,##0.00_);_(&quot;$&quot;* \(#,##0.00\);_(&quot;$&quot;* &quot;-&quot;??_);_(@_)">
                  <c:v>47.517576157241947</c:v>
                </c:pt>
                <c:pt idx="45" formatCode="_(&quot;$&quot;* #,##0.00_);_(&quot;$&quot;* \(#,##0.00\);_(&quot;$&quot;* &quot;-&quot;??_);_(@_)">
                  <c:v>45.638688084921824</c:v>
                </c:pt>
                <c:pt idx="52" formatCode="_(&quot;$&quot;* #,##0.00_);_(&quot;$&quot;* \(#,##0.00\);_(&quot;$&quot;* &quot;-&quot;??_);_(@_)">
                  <c:v>64.916742467838645</c:v>
                </c:pt>
                <c:pt idx="53" formatCode="_(&quot;$&quot;* #,##0.00_);_(&quot;$&quot;* \(#,##0.00\);_(&quot;$&quot;* &quot;-&quot;??_);_(@_)">
                  <c:v>51.697885256047257</c:v>
                </c:pt>
                <c:pt idx="55" formatCode="_(&quot;$&quot;* #,##0.00_);_(&quot;$&quot;* \(#,##0.00\);_(&quot;$&quot;* &quot;-&quot;??_);_(@_)">
                  <c:v>55.296959288604221</c:v>
                </c:pt>
                <c:pt idx="56" formatCode="_(&quot;$&quot;* #,##0.00_);_(&quot;$&quot;* \(#,##0.00\);_(&quot;$&quot;* &quot;-&quot;??_);_(@_)">
                  <c:v>48.774699665200473</c:v>
                </c:pt>
                <c:pt idx="59" formatCode="_(&quot;$&quot;* #,##0.00_);_(&quot;$&quot;* \(#,##0.00\);_(&quot;$&quot;* &quot;-&quot;??_);_(@_)">
                  <c:v>51.351820224719049</c:v>
                </c:pt>
                <c:pt idx="64" formatCode="_(&quot;$&quot;* #,##0.00_);_(&quot;$&quot;* \(#,##0.00\);_(&quot;$&quot;* &quot;-&quot;??_);_(@_)">
                  <c:v>57.770360755712083</c:v>
                </c:pt>
                <c:pt idx="65" formatCode="_(&quot;$&quot;* #,##0.00_);_(&quot;$&quot;* \(#,##0.00\);_(&quot;$&quot;* &quot;-&quot;??_);_(@_)">
                  <c:v>51.506912002222961</c:v>
                </c:pt>
                <c:pt idx="67" formatCode="_(&quot;$&quot;* #,##0.00_);_(&quot;$&quot;* \(#,##0.00\);_(&quot;$&quot;* &quot;-&quot;??_);_(@_)">
                  <c:v>64.157954750045022</c:v>
                </c:pt>
                <c:pt idx="71" formatCode="_(&quot;$&quot;* #,##0.00_);_(&quot;$&quot;* \(#,##0.00\);_(&quot;$&quot;* &quot;-&quot;??_);_(@_)">
                  <c:v>61.952668539325842</c:v>
                </c:pt>
                <c:pt idx="77" formatCode="_(&quot;$&quot;* #,##0.00_);_(&quot;$&quot;* \(#,##0.00\);_(&quot;$&quot;* &quot;-&quot;??_);_(@_)">
                  <c:v>52.942225271943926</c:v>
                </c:pt>
                <c:pt idx="83" formatCode="_(&quot;$&quot;* #,##0.00_);_(&quot;$&quot;* \(#,##0.00\);_(&quot;$&quot;* &quot;-&quot;??_);_(@_)">
                  <c:v>60.447480379056572</c:v>
                </c:pt>
                <c:pt idx="91" formatCode="_(&quot;$&quot;* #,##0.00_);_(&quot;$&quot;* \(#,##0.00\);_(&quot;$&quot;* &quot;-&quot;??_);_(@_)">
                  <c:v>72.28</c:v>
                </c:pt>
                <c:pt idx="94" formatCode="_(&quot;$&quot;* #,##0.00_);_(&quot;$&quot;* \(#,##0.00\);_(&quot;$&quot;* &quot;-&quot;??_);_(@_)">
                  <c:v>69.19</c:v>
                </c:pt>
                <c:pt idx="109" formatCode="_(&quot;$&quot;* #,##0.00_);_(&quot;$&quot;* \(#,##0.00\);_(&quot;$&quot;* &quot;-&quot;??_);_(@_)">
                  <c:v>81.25</c:v>
                </c:pt>
                <c:pt idx="111" formatCode="_(&quot;$&quot;* #,##0.00_);_(&quot;$&quot;* \(#,##0.00\);_(&quot;$&quot;* &quot;-&quot;??_);_(@_)">
                  <c:v>98.02</c:v>
                </c:pt>
                <c:pt idx="128" formatCode="_(&quot;$&quot;* #,##0.00_);_(&quot;$&quot;* \(#,##0.00\);_(&quot;$&quot;* &quot;-&quot;??_);_(@_)">
                  <c:v>100.66</c:v>
                </c:pt>
                <c:pt idx="131" formatCode="_(&quot;$&quot;* #,##0.00_);_(&quot;$&quot;* \(#,##0.00\);_(&quot;$&quot;* &quot;-&quot;??_);_(@_)">
                  <c:v>110.36999999999999</c:v>
                </c:pt>
                <c:pt idx="135" formatCode="_(&quot;$&quot;* #,##0.00_);_(&quot;$&quot;* \(#,##0.00\);_(&quot;$&quot;* &quot;-&quot;??_);_(@_)">
                  <c:v>84.440000000000026</c:v>
                </c:pt>
                <c:pt idx="137" formatCode="_(&quot;$&quot;* #,##0.00_);_(&quot;$&quot;* \(#,##0.00\);_(&quot;$&quot;* &quot;-&quot;??_);_(@_)">
                  <c:v>94.210000000000022</c:v>
                </c:pt>
                <c:pt idx="142" formatCode="_(&quot;$&quot;* #,##0.00_);_(&quot;$&quot;* \(#,##0.00\);_(&quot;$&quot;* &quot;-&quot;??_);_(@_)">
                  <c:v>71.649999999999991</c:v>
                </c:pt>
                <c:pt idx="165">
                  <c:v>117</c:v>
                </c:pt>
                <c:pt idx="170">
                  <c:v>85</c:v>
                </c:pt>
                <c:pt idx="175">
                  <c:v>131</c:v>
                </c:pt>
                <c:pt idx="180" formatCode="_(&quot;$&quot;* #,##0.00_);_(&quot;$&quot;* \(#,##0.00\);_(&quot;$&quot;* &quot;-&quot;??_);_(@_)">
                  <c:v>112</c:v>
                </c:pt>
                <c:pt idx="183" formatCode="_(&quot;$&quot;* #,##0.00_);_(&quot;$&quot;* \(#,##0.00\);_(&quot;$&quot;* &quot;-&quot;??_);_(@_)">
                  <c:v>86</c:v>
                </c:pt>
                <c:pt idx="185" formatCode="_(&quot;$&quot;* #,##0.00_);_(&quot;$&quot;* \(#,##0.00\);_(&quot;$&quot;* &quot;-&quot;??_);_(@_)">
                  <c:v>110.53</c:v>
                </c:pt>
                <c:pt idx="186" formatCode="_(&quot;$&quot;* #,##0.00_);_(&quot;$&quot;* \(#,##0.00\);_(&quot;$&quot;* &quot;-&quot;??_);_(@_)">
                  <c:v>104.5</c:v>
                </c:pt>
                <c:pt idx="187" formatCode="_(&quot;$&quot;* #,##0.00_);_(&quot;$&quot;* \(#,##0.00\);_(&quot;$&quot;* &quot;-&quot;??_);_(@_)">
                  <c:v>119</c:v>
                </c:pt>
                <c:pt idx="188" formatCode="_(&quot;$&quot;* #,##0.00_);_(&quot;$&quot;* \(#,##0.00\);_(&quot;$&quot;* &quot;-&quot;??_);_(@_)">
                  <c:v>147.5</c:v>
                </c:pt>
                <c:pt idx="189" formatCode="_(&quot;$&quot;* #,##0.00_);_(&quot;$&quot;* \(#,##0.00\);_(&quot;$&quot;* &quot;-&quot;??_);_(@_)">
                  <c:v>141.76</c:v>
                </c:pt>
              </c:numCache>
            </c:numRef>
          </c:yVal>
        </c:ser>
        <c:ser>
          <c:idx val="1"/>
          <c:order val="1"/>
          <c:tx>
            <c:strRef>
              <c:f>Specific!$C$1</c:f>
              <c:strCache>
                <c:ptCount val="1"/>
                <c:pt idx="0">
                  <c:v>Rural Areas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Specific!$A$2:$A$191</c:f>
              <c:numCache>
                <c:formatCode>m/d/yyyy</c:formatCode>
                <c:ptCount val="190"/>
                <c:pt idx="0">
                  <c:v>35431</c:v>
                </c:pt>
                <c:pt idx="1">
                  <c:v>35462</c:v>
                </c:pt>
                <c:pt idx="2">
                  <c:v>35490</c:v>
                </c:pt>
                <c:pt idx="3">
                  <c:v>35521</c:v>
                </c:pt>
                <c:pt idx="4">
                  <c:v>35551</c:v>
                </c:pt>
                <c:pt idx="5">
                  <c:v>35582</c:v>
                </c:pt>
                <c:pt idx="6">
                  <c:v>35612</c:v>
                </c:pt>
                <c:pt idx="7">
                  <c:v>35643</c:v>
                </c:pt>
                <c:pt idx="8">
                  <c:v>35674</c:v>
                </c:pt>
                <c:pt idx="9">
                  <c:v>35704</c:v>
                </c:pt>
                <c:pt idx="10">
                  <c:v>35735</c:v>
                </c:pt>
                <c:pt idx="11">
                  <c:v>35765</c:v>
                </c:pt>
                <c:pt idx="12">
                  <c:v>35796</c:v>
                </c:pt>
                <c:pt idx="13">
                  <c:v>35827</c:v>
                </c:pt>
                <c:pt idx="14">
                  <c:v>35855</c:v>
                </c:pt>
                <c:pt idx="15">
                  <c:v>35886</c:v>
                </c:pt>
                <c:pt idx="16">
                  <c:v>35916</c:v>
                </c:pt>
                <c:pt idx="17">
                  <c:v>35947</c:v>
                </c:pt>
                <c:pt idx="18">
                  <c:v>35977</c:v>
                </c:pt>
                <c:pt idx="19">
                  <c:v>36008</c:v>
                </c:pt>
                <c:pt idx="20">
                  <c:v>36039</c:v>
                </c:pt>
                <c:pt idx="21">
                  <c:v>36069</c:v>
                </c:pt>
                <c:pt idx="22">
                  <c:v>36100</c:v>
                </c:pt>
                <c:pt idx="23">
                  <c:v>36130</c:v>
                </c:pt>
                <c:pt idx="24">
                  <c:v>36161</c:v>
                </c:pt>
                <c:pt idx="25">
                  <c:v>36192</c:v>
                </c:pt>
                <c:pt idx="26">
                  <c:v>36220</c:v>
                </c:pt>
                <c:pt idx="27">
                  <c:v>36251</c:v>
                </c:pt>
                <c:pt idx="28">
                  <c:v>36281</c:v>
                </c:pt>
                <c:pt idx="29">
                  <c:v>36312</c:v>
                </c:pt>
                <c:pt idx="30">
                  <c:v>36342</c:v>
                </c:pt>
                <c:pt idx="31">
                  <c:v>36373</c:v>
                </c:pt>
                <c:pt idx="32">
                  <c:v>36404</c:v>
                </c:pt>
                <c:pt idx="33">
                  <c:v>36434</c:v>
                </c:pt>
                <c:pt idx="34">
                  <c:v>36465</c:v>
                </c:pt>
                <c:pt idx="35">
                  <c:v>36495</c:v>
                </c:pt>
                <c:pt idx="36">
                  <c:v>36526</c:v>
                </c:pt>
                <c:pt idx="37">
                  <c:v>36557</c:v>
                </c:pt>
                <c:pt idx="38">
                  <c:v>36586</c:v>
                </c:pt>
                <c:pt idx="39">
                  <c:v>36617</c:v>
                </c:pt>
                <c:pt idx="40">
                  <c:v>36647</c:v>
                </c:pt>
                <c:pt idx="41">
                  <c:v>36678</c:v>
                </c:pt>
                <c:pt idx="42">
                  <c:v>36708</c:v>
                </c:pt>
                <c:pt idx="43">
                  <c:v>36739</c:v>
                </c:pt>
                <c:pt idx="44">
                  <c:v>36770</c:v>
                </c:pt>
                <c:pt idx="45">
                  <c:v>36800</c:v>
                </c:pt>
                <c:pt idx="46">
                  <c:v>36831</c:v>
                </c:pt>
                <c:pt idx="47">
                  <c:v>36861</c:v>
                </c:pt>
                <c:pt idx="48">
                  <c:v>36892</c:v>
                </c:pt>
                <c:pt idx="49">
                  <c:v>36923</c:v>
                </c:pt>
                <c:pt idx="50">
                  <c:v>36951</c:v>
                </c:pt>
                <c:pt idx="51">
                  <c:v>36982</c:v>
                </c:pt>
                <c:pt idx="52">
                  <c:v>37012</c:v>
                </c:pt>
                <c:pt idx="53">
                  <c:v>37043</c:v>
                </c:pt>
                <c:pt idx="54">
                  <c:v>37073</c:v>
                </c:pt>
                <c:pt idx="55">
                  <c:v>37104</c:v>
                </c:pt>
                <c:pt idx="56">
                  <c:v>37135</c:v>
                </c:pt>
                <c:pt idx="57">
                  <c:v>37165</c:v>
                </c:pt>
                <c:pt idx="58">
                  <c:v>37196</c:v>
                </c:pt>
                <c:pt idx="59">
                  <c:v>37226</c:v>
                </c:pt>
                <c:pt idx="60">
                  <c:v>37257</c:v>
                </c:pt>
                <c:pt idx="61">
                  <c:v>37288</c:v>
                </c:pt>
                <c:pt idx="62">
                  <c:v>37316</c:v>
                </c:pt>
                <c:pt idx="63">
                  <c:v>37347</c:v>
                </c:pt>
                <c:pt idx="64">
                  <c:v>37377</c:v>
                </c:pt>
                <c:pt idx="65">
                  <c:v>37408</c:v>
                </c:pt>
                <c:pt idx="66">
                  <c:v>37438</c:v>
                </c:pt>
                <c:pt idx="67">
                  <c:v>37469</c:v>
                </c:pt>
                <c:pt idx="68">
                  <c:v>37500</c:v>
                </c:pt>
                <c:pt idx="69">
                  <c:v>37530</c:v>
                </c:pt>
                <c:pt idx="70">
                  <c:v>37561</c:v>
                </c:pt>
                <c:pt idx="71">
                  <c:v>37591</c:v>
                </c:pt>
                <c:pt idx="72">
                  <c:v>37622</c:v>
                </c:pt>
                <c:pt idx="73">
                  <c:v>37653</c:v>
                </c:pt>
                <c:pt idx="74">
                  <c:v>37681</c:v>
                </c:pt>
                <c:pt idx="75">
                  <c:v>37712</c:v>
                </c:pt>
                <c:pt idx="76">
                  <c:v>37742</c:v>
                </c:pt>
                <c:pt idx="77">
                  <c:v>37773</c:v>
                </c:pt>
                <c:pt idx="78">
                  <c:v>37803</c:v>
                </c:pt>
                <c:pt idx="79">
                  <c:v>37834</c:v>
                </c:pt>
                <c:pt idx="80">
                  <c:v>37865</c:v>
                </c:pt>
                <c:pt idx="81">
                  <c:v>37895</c:v>
                </c:pt>
                <c:pt idx="82">
                  <c:v>37926</c:v>
                </c:pt>
                <c:pt idx="83">
                  <c:v>37956</c:v>
                </c:pt>
                <c:pt idx="84">
                  <c:v>37987</c:v>
                </c:pt>
                <c:pt idx="85">
                  <c:v>38018</c:v>
                </c:pt>
                <c:pt idx="86">
                  <c:v>38047</c:v>
                </c:pt>
                <c:pt idx="87">
                  <c:v>38078</c:v>
                </c:pt>
                <c:pt idx="88">
                  <c:v>38108</c:v>
                </c:pt>
                <c:pt idx="89">
                  <c:v>38139</c:v>
                </c:pt>
                <c:pt idx="90">
                  <c:v>38169</c:v>
                </c:pt>
                <c:pt idx="91">
                  <c:v>38200</c:v>
                </c:pt>
                <c:pt idx="92">
                  <c:v>38231</c:v>
                </c:pt>
                <c:pt idx="93">
                  <c:v>38261</c:v>
                </c:pt>
                <c:pt idx="94">
                  <c:v>38292</c:v>
                </c:pt>
                <c:pt idx="95">
                  <c:v>38322</c:v>
                </c:pt>
                <c:pt idx="96">
                  <c:v>38353</c:v>
                </c:pt>
                <c:pt idx="97">
                  <c:v>38384</c:v>
                </c:pt>
                <c:pt idx="98">
                  <c:v>38412</c:v>
                </c:pt>
                <c:pt idx="99">
                  <c:v>38443</c:v>
                </c:pt>
                <c:pt idx="100">
                  <c:v>38473</c:v>
                </c:pt>
                <c:pt idx="101">
                  <c:v>38504</c:v>
                </c:pt>
                <c:pt idx="102">
                  <c:v>38534</c:v>
                </c:pt>
                <c:pt idx="103">
                  <c:v>38565</c:v>
                </c:pt>
                <c:pt idx="104">
                  <c:v>38596</c:v>
                </c:pt>
                <c:pt idx="105">
                  <c:v>38626</c:v>
                </c:pt>
                <c:pt idx="106">
                  <c:v>38657</c:v>
                </c:pt>
                <c:pt idx="107">
                  <c:v>38687</c:v>
                </c:pt>
                <c:pt idx="108">
                  <c:v>38718</c:v>
                </c:pt>
                <c:pt idx="109">
                  <c:v>38749</c:v>
                </c:pt>
                <c:pt idx="110">
                  <c:v>38777</c:v>
                </c:pt>
                <c:pt idx="111">
                  <c:v>38808</c:v>
                </c:pt>
                <c:pt idx="112">
                  <c:v>38838</c:v>
                </c:pt>
                <c:pt idx="113">
                  <c:v>38869</c:v>
                </c:pt>
                <c:pt idx="114">
                  <c:v>38899</c:v>
                </c:pt>
                <c:pt idx="115">
                  <c:v>38930</c:v>
                </c:pt>
                <c:pt idx="116">
                  <c:v>38961</c:v>
                </c:pt>
                <c:pt idx="117">
                  <c:v>38991</c:v>
                </c:pt>
                <c:pt idx="118">
                  <c:v>39022</c:v>
                </c:pt>
                <c:pt idx="119">
                  <c:v>39052</c:v>
                </c:pt>
                <c:pt idx="120">
                  <c:v>39083</c:v>
                </c:pt>
                <c:pt idx="121">
                  <c:v>39114</c:v>
                </c:pt>
                <c:pt idx="122">
                  <c:v>39142</c:v>
                </c:pt>
                <c:pt idx="123">
                  <c:v>39173</c:v>
                </c:pt>
                <c:pt idx="124">
                  <c:v>39203</c:v>
                </c:pt>
                <c:pt idx="125">
                  <c:v>39234</c:v>
                </c:pt>
                <c:pt idx="126">
                  <c:v>39264</c:v>
                </c:pt>
                <c:pt idx="127">
                  <c:v>39295</c:v>
                </c:pt>
                <c:pt idx="128">
                  <c:v>39326</c:v>
                </c:pt>
                <c:pt idx="129">
                  <c:v>39356</c:v>
                </c:pt>
                <c:pt idx="130">
                  <c:v>39387</c:v>
                </c:pt>
                <c:pt idx="131">
                  <c:v>39417</c:v>
                </c:pt>
                <c:pt idx="132">
                  <c:v>39448</c:v>
                </c:pt>
                <c:pt idx="133">
                  <c:v>39479</c:v>
                </c:pt>
                <c:pt idx="134">
                  <c:v>39508</c:v>
                </c:pt>
                <c:pt idx="135">
                  <c:v>39539</c:v>
                </c:pt>
                <c:pt idx="136">
                  <c:v>39569</c:v>
                </c:pt>
                <c:pt idx="137">
                  <c:v>39600</c:v>
                </c:pt>
                <c:pt idx="138">
                  <c:v>39630</c:v>
                </c:pt>
                <c:pt idx="139">
                  <c:v>39661</c:v>
                </c:pt>
                <c:pt idx="140">
                  <c:v>39692</c:v>
                </c:pt>
                <c:pt idx="141">
                  <c:v>39722</c:v>
                </c:pt>
                <c:pt idx="142">
                  <c:v>39753</c:v>
                </c:pt>
                <c:pt idx="143">
                  <c:v>39783</c:v>
                </c:pt>
                <c:pt idx="144">
                  <c:v>39814</c:v>
                </c:pt>
                <c:pt idx="145">
                  <c:v>39845</c:v>
                </c:pt>
                <c:pt idx="146">
                  <c:v>39873</c:v>
                </c:pt>
                <c:pt idx="147">
                  <c:v>39904</c:v>
                </c:pt>
                <c:pt idx="148">
                  <c:v>39934</c:v>
                </c:pt>
                <c:pt idx="149">
                  <c:v>39965</c:v>
                </c:pt>
                <c:pt idx="150">
                  <c:v>39995</c:v>
                </c:pt>
                <c:pt idx="151">
                  <c:v>40026</c:v>
                </c:pt>
                <c:pt idx="152">
                  <c:v>40057</c:v>
                </c:pt>
                <c:pt idx="153">
                  <c:v>40087</c:v>
                </c:pt>
                <c:pt idx="154">
                  <c:v>40118</c:v>
                </c:pt>
                <c:pt idx="155">
                  <c:v>40148</c:v>
                </c:pt>
                <c:pt idx="156">
                  <c:v>40179</c:v>
                </c:pt>
                <c:pt idx="157">
                  <c:v>40210</c:v>
                </c:pt>
                <c:pt idx="158">
                  <c:v>40238</c:v>
                </c:pt>
                <c:pt idx="159">
                  <c:v>40269</c:v>
                </c:pt>
                <c:pt idx="160">
                  <c:v>40299</c:v>
                </c:pt>
                <c:pt idx="161">
                  <c:v>40330</c:v>
                </c:pt>
                <c:pt idx="162">
                  <c:v>40360</c:v>
                </c:pt>
                <c:pt idx="163">
                  <c:v>40391</c:v>
                </c:pt>
                <c:pt idx="164">
                  <c:v>40422</c:v>
                </c:pt>
                <c:pt idx="165">
                  <c:v>40452</c:v>
                </c:pt>
                <c:pt idx="166">
                  <c:v>40483</c:v>
                </c:pt>
                <c:pt idx="167">
                  <c:v>40513</c:v>
                </c:pt>
                <c:pt idx="168">
                  <c:v>40544</c:v>
                </c:pt>
                <c:pt idx="169">
                  <c:v>40575</c:v>
                </c:pt>
                <c:pt idx="170">
                  <c:v>40603</c:v>
                </c:pt>
                <c:pt idx="171">
                  <c:v>40634</c:v>
                </c:pt>
                <c:pt idx="172">
                  <c:v>40664</c:v>
                </c:pt>
                <c:pt idx="173">
                  <c:v>40695</c:v>
                </c:pt>
                <c:pt idx="174">
                  <c:v>40725</c:v>
                </c:pt>
                <c:pt idx="175">
                  <c:v>40756</c:v>
                </c:pt>
                <c:pt idx="176">
                  <c:v>40787</c:v>
                </c:pt>
                <c:pt idx="177">
                  <c:v>40817</c:v>
                </c:pt>
                <c:pt idx="178">
                  <c:v>40848</c:v>
                </c:pt>
                <c:pt idx="179">
                  <c:v>40878</c:v>
                </c:pt>
                <c:pt idx="180">
                  <c:v>40909</c:v>
                </c:pt>
                <c:pt idx="181">
                  <c:v>40940</c:v>
                </c:pt>
                <c:pt idx="182">
                  <c:v>40969</c:v>
                </c:pt>
                <c:pt idx="183">
                  <c:v>41000</c:v>
                </c:pt>
                <c:pt idx="184">
                  <c:v>41030</c:v>
                </c:pt>
                <c:pt idx="185">
                  <c:v>41061</c:v>
                </c:pt>
                <c:pt idx="186">
                  <c:v>41091</c:v>
                </c:pt>
                <c:pt idx="187">
                  <c:v>41122</c:v>
                </c:pt>
                <c:pt idx="188">
                  <c:v>41153</c:v>
                </c:pt>
                <c:pt idx="189">
                  <c:v>41183</c:v>
                </c:pt>
              </c:numCache>
            </c:numRef>
          </c:xVal>
          <c:yVal>
            <c:numRef>
              <c:f>Specific!$C$2:$C$191</c:f>
              <c:numCache>
                <c:formatCode>_("$"* #,##0.00_);_("$"* \(#,##0.00\);_("$"* "-"??_);_(@_)</c:formatCode>
                <c:ptCount val="190"/>
                <c:pt idx="1">
                  <c:v>60.546137747336374</c:v>
                </c:pt>
                <c:pt idx="19">
                  <c:v>43.801087758615893</c:v>
                </c:pt>
                <c:pt idx="29">
                  <c:v>55.169754762910657</c:v>
                </c:pt>
                <c:pt idx="56">
                  <c:v>63.042199676518159</c:v>
                </c:pt>
                <c:pt idx="57">
                  <c:v>60.938250161444756</c:v>
                </c:pt>
                <c:pt idx="58">
                  <c:v>62.3</c:v>
                </c:pt>
                <c:pt idx="63">
                  <c:v>58.573143864287275</c:v>
                </c:pt>
                <c:pt idx="74">
                  <c:v>56.621285422044394</c:v>
                </c:pt>
                <c:pt idx="78">
                  <c:v>67.694207356700318</c:v>
                </c:pt>
                <c:pt idx="81">
                  <c:v>57.862235443284902</c:v>
                </c:pt>
                <c:pt idx="82">
                  <c:v>65.550895039302461</c:v>
                </c:pt>
                <c:pt idx="83">
                  <c:v>57.999756344656944</c:v>
                </c:pt>
                <c:pt idx="84">
                  <c:v>62.965145228215825</c:v>
                </c:pt>
                <c:pt idx="92">
                  <c:v>54.178733771208506</c:v>
                </c:pt>
                <c:pt idx="93">
                  <c:v>75.599999999999994</c:v>
                </c:pt>
                <c:pt idx="95">
                  <c:v>72.11999999999999</c:v>
                </c:pt>
                <c:pt idx="100">
                  <c:v>90.960000000000022</c:v>
                </c:pt>
                <c:pt idx="101">
                  <c:v>74.959999999999994</c:v>
                </c:pt>
                <c:pt idx="102">
                  <c:v>81.599999999999994</c:v>
                </c:pt>
                <c:pt idx="104">
                  <c:v>90.490000000000023</c:v>
                </c:pt>
                <c:pt idx="105">
                  <c:v>86.19</c:v>
                </c:pt>
                <c:pt idx="106">
                  <c:v>101.95</c:v>
                </c:pt>
                <c:pt idx="109">
                  <c:v>77.53</c:v>
                </c:pt>
                <c:pt idx="115">
                  <c:v>121.98</c:v>
                </c:pt>
                <c:pt idx="117">
                  <c:v>106.01</c:v>
                </c:pt>
                <c:pt idx="127">
                  <c:v>117.32</c:v>
                </c:pt>
                <c:pt idx="148" formatCode="General">
                  <c:v>118</c:v>
                </c:pt>
                <c:pt idx="159" formatCode="General">
                  <c:v>105</c:v>
                </c:pt>
                <c:pt idx="179">
                  <c:v>93</c:v>
                </c:pt>
              </c:numCache>
            </c:numRef>
          </c:yVal>
        </c:ser>
        <c:ser>
          <c:idx val="2"/>
          <c:order val="2"/>
          <c:tx>
            <c:strRef>
              <c:f>Specific!$D$1</c:f>
              <c:strCache>
                <c:ptCount val="1"/>
                <c:pt idx="0">
                  <c:v>Senior Housing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339966"/>
              </a:solidFill>
              <a:ln>
                <a:solidFill>
                  <a:srgbClr val="339966"/>
                </a:solidFill>
                <a:prstDash val="solid"/>
              </a:ln>
            </c:spPr>
          </c:marker>
          <c:xVal>
            <c:numRef>
              <c:f>Specific!$A$2:$A$191</c:f>
              <c:numCache>
                <c:formatCode>m/d/yyyy</c:formatCode>
                <c:ptCount val="190"/>
                <c:pt idx="0">
                  <c:v>35431</c:v>
                </c:pt>
                <c:pt idx="1">
                  <c:v>35462</c:v>
                </c:pt>
                <c:pt idx="2">
                  <c:v>35490</c:v>
                </c:pt>
                <c:pt idx="3">
                  <c:v>35521</c:v>
                </c:pt>
                <c:pt idx="4">
                  <c:v>35551</c:v>
                </c:pt>
                <c:pt idx="5">
                  <c:v>35582</c:v>
                </c:pt>
                <c:pt idx="6">
                  <c:v>35612</c:v>
                </c:pt>
                <c:pt idx="7">
                  <c:v>35643</c:v>
                </c:pt>
                <c:pt idx="8">
                  <c:v>35674</c:v>
                </c:pt>
                <c:pt idx="9">
                  <c:v>35704</c:v>
                </c:pt>
                <c:pt idx="10">
                  <c:v>35735</c:v>
                </c:pt>
                <c:pt idx="11">
                  <c:v>35765</c:v>
                </c:pt>
                <c:pt idx="12">
                  <c:v>35796</c:v>
                </c:pt>
                <c:pt idx="13">
                  <c:v>35827</c:v>
                </c:pt>
                <c:pt idx="14">
                  <c:v>35855</c:v>
                </c:pt>
                <c:pt idx="15">
                  <c:v>35886</c:v>
                </c:pt>
                <c:pt idx="16">
                  <c:v>35916</c:v>
                </c:pt>
                <c:pt idx="17">
                  <c:v>35947</c:v>
                </c:pt>
                <c:pt idx="18">
                  <c:v>35977</c:v>
                </c:pt>
                <c:pt idx="19">
                  <c:v>36008</c:v>
                </c:pt>
                <c:pt idx="20">
                  <c:v>36039</c:v>
                </c:pt>
                <c:pt idx="21">
                  <c:v>36069</c:v>
                </c:pt>
                <c:pt idx="22">
                  <c:v>36100</c:v>
                </c:pt>
                <c:pt idx="23">
                  <c:v>36130</c:v>
                </c:pt>
                <c:pt idx="24">
                  <c:v>36161</c:v>
                </c:pt>
                <c:pt idx="25">
                  <c:v>36192</c:v>
                </c:pt>
                <c:pt idx="26">
                  <c:v>36220</c:v>
                </c:pt>
                <c:pt idx="27">
                  <c:v>36251</c:v>
                </c:pt>
                <c:pt idx="28">
                  <c:v>36281</c:v>
                </c:pt>
                <c:pt idx="29">
                  <c:v>36312</c:v>
                </c:pt>
                <c:pt idx="30">
                  <c:v>36342</c:v>
                </c:pt>
                <c:pt idx="31">
                  <c:v>36373</c:v>
                </c:pt>
                <c:pt idx="32">
                  <c:v>36404</c:v>
                </c:pt>
                <c:pt idx="33">
                  <c:v>36434</c:v>
                </c:pt>
                <c:pt idx="34">
                  <c:v>36465</c:v>
                </c:pt>
                <c:pt idx="35">
                  <c:v>36495</c:v>
                </c:pt>
                <c:pt idx="36">
                  <c:v>36526</c:v>
                </c:pt>
                <c:pt idx="37">
                  <c:v>36557</c:v>
                </c:pt>
                <c:pt idx="38">
                  <c:v>36586</c:v>
                </c:pt>
                <c:pt idx="39">
                  <c:v>36617</c:v>
                </c:pt>
                <c:pt idx="40">
                  <c:v>36647</c:v>
                </c:pt>
                <c:pt idx="41">
                  <c:v>36678</c:v>
                </c:pt>
                <c:pt idx="42">
                  <c:v>36708</c:v>
                </c:pt>
                <c:pt idx="43">
                  <c:v>36739</c:v>
                </c:pt>
                <c:pt idx="44">
                  <c:v>36770</c:v>
                </c:pt>
                <c:pt idx="45">
                  <c:v>36800</c:v>
                </c:pt>
                <c:pt idx="46">
                  <c:v>36831</c:v>
                </c:pt>
                <c:pt idx="47">
                  <c:v>36861</c:v>
                </c:pt>
                <c:pt idx="48">
                  <c:v>36892</c:v>
                </c:pt>
                <c:pt idx="49">
                  <c:v>36923</c:v>
                </c:pt>
                <c:pt idx="50">
                  <c:v>36951</c:v>
                </c:pt>
                <c:pt idx="51">
                  <c:v>36982</c:v>
                </c:pt>
                <c:pt idx="52">
                  <c:v>37012</c:v>
                </c:pt>
                <c:pt idx="53">
                  <c:v>37043</c:v>
                </c:pt>
                <c:pt idx="54">
                  <c:v>37073</c:v>
                </c:pt>
                <c:pt idx="55">
                  <c:v>37104</c:v>
                </c:pt>
                <c:pt idx="56">
                  <c:v>37135</c:v>
                </c:pt>
                <c:pt idx="57">
                  <c:v>37165</c:v>
                </c:pt>
                <c:pt idx="58">
                  <c:v>37196</c:v>
                </c:pt>
                <c:pt idx="59">
                  <c:v>37226</c:v>
                </c:pt>
                <c:pt idx="60">
                  <c:v>37257</c:v>
                </c:pt>
                <c:pt idx="61">
                  <c:v>37288</c:v>
                </c:pt>
                <c:pt idx="62">
                  <c:v>37316</c:v>
                </c:pt>
                <c:pt idx="63">
                  <c:v>37347</c:v>
                </c:pt>
                <c:pt idx="64">
                  <c:v>37377</c:v>
                </c:pt>
                <c:pt idx="65">
                  <c:v>37408</c:v>
                </c:pt>
                <c:pt idx="66">
                  <c:v>37438</c:v>
                </c:pt>
                <c:pt idx="67">
                  <c:v>37469</c:v>
                </c:pt>
                <c:pt idx="68">
                  <c:v>37500</c:v>
                </c:pt>
                <c:pt idx="69">
                  <c:v>37530</c:v>
                </c:pt>
                <c:pt idx="70">
                  <c:v>37561</c:v>
                </c:pt>
                <c:pt idx="71">
                  <c:v>37591</c:v>
                </c:pt>
                <c:pt idx="72">
                  <c:v>37622</c:v>
                </c:pt>
                <c:pt idx="73">
                  <c:v>37653</c:v>
                </c:pt>
                <c:pt idx="74">
                  <c:v>37681</c:v>
                </c:pt>
                <c:pt idx="75">
                  <c:v>37712</c:v>
                </c:pt>
                <c:pt idx="76">
                  <c:v>37742</c:v>
                </c:pt>
                <c:pt idx="77">
                  <c:v>37773</c:v>
                </c:pt>
                <c:pt idx="78">
                  <c:v>37803</c:v>
                </c:pt>
                <c:pt idx="79">
                  <c:v>37834</c:v>
                </c:pt>
                <c:pt idx="80">
                  <c:v>37865</c:v>
                </c:pt>
                <c:pt idx="81">
                  <c:v>37895</c:v>
                </c:pt>
                <c:pt idx="82">
                  <c:v>37926</c:v>
                </c:pt>
                <c:pt idx="83">
                  <c:v>37956</c:v>
                </c:pt>
                <c:pt idx="84">
                  <c:v>37987</c:v>
                </c:pt>
                <c:pt idx="85">
                  <c:v>38018</c:v>
                </c:pt>
                <c:pt idx="86">
                  <c:v>38047</c:v>
                </c:pt>
                <c:pt idx="87">
                  <c:v>38078</c:v>
                </c:pt>
                <c:pt idx="88">
                  <c:v>38108</c:v>
                </c:pt>
                <c:pt idx="89">
                  <c:v>38139</c:v>
                </c:pt>
                <c:pt idx="90">
                  <c:v>38169</c:v>
                </c:pt>
                <c:pt idx="91">
                  <c:v>38200</c:v>
                </c:pt>
                <c:pt idx="92">
                  <c:v>38231</c:v>
                </c:pt>
                <c:pt idx="93">
                  <c:v>38261</c:v>
                </c:pt>
                <c:pt idx="94">
                  <c:v>38292</c:v>
                </c:pt>
                <c:pt idx="95">
                  <c:v>38322</c:v>
                </c:pt>
                <c:pt idx="96">
                  <c:v>38353</c:v>
                </c:pt>
                <c:pt idx="97">
                  <c:v>38384</c:v>
                </c:pt>
                <c:pt idx="98">
                  <c:v>38412</c:v>
                </c:pt>
                <c:pt idx="99">
                  <c:v>38443</c:v>
                </c:pt>
                <c:pt idx="100">
                  <c:v>38473</c:v>
                </c:pt>
                <c:pt idx="101">
                  <c:v>38504</c:v>
                </c:pt>
                <c:pt idx="102">
                  <c:v>38534</c:v>
                </c:pt>
                <c:pt idx="103">
                  <c:v>38565</c:v>
                </c:pt>
                <c:pt idx="104">
                  <c:v>38596</c:v>
                </c:pt>
                <c:pt idx="105">
                  <c:v>38626</c:v>
                </c:pt>
                <c:pt idx="106">
                  <c:v>38657</c:v>
                </c:pt>
                <c:pt idx="107">
                  <c:v>38687</c:v>
                </c:pt>
                <c:pt idx="108">
                  <c:v>38718</c:v>
                </c:pt>
                <c:pt idx="109">
                  <c:v>38749</c:v>
                </c:pt>
                <c:pt idx="110">
                  <c:v>38777</c:v>
                </c:pt>
                <c:pt idx="111">
                  <c:v>38808</c:v>
                </c:pt>
                <c:pt idx="112">
                  <c:v>38838</c:v>
                </c:pt>
                <c:pt idx="113">
                  <c:v>38869</c:v>
                </c:pt>
                <c:pt idx="114">
                  <c:v>38899</c:v>
                </c:pt>
                <c:pt idx="115">
                  <c:v>38930</c:v>
                </c:pt>
                <c:pt idx="116">
                  <c:v>38961</c:v>
                </c:pt>
                <c:pt idx="117">
                  <c:v>38991</c:v>
                </c:pt>
                <c:pt idx="118">
                  <c:v>39022</c:v>
                </c:pt>
                <c:pt idx="119">
                  <c:v>39052</c:v>
                </c:pt>
                <c:pt idx="120">
                  <c:v>39083</c:v>
                </c:pt>
                <c:pt idx="121">
                  <c:v>39114</c:v>
                </c:pt>
                <c:pt idx="122">
                  <c:v>39142</c:v>
                </c:pt>
                <c:pt idx="123">
                  <c:v>39173</c:v>
                </c:pt>
                <c:pt idx="124">
                  <c:v>39203</c:v>
                </c:pt>
                <c:pt idx="125">
                  <c:v>39234</c:v>
                </c:pt>
                <c:pt idx="126">
                  <c:v>39264</c:v>
                </c:pt>
                <c:pt idx="127">
                  <c:v>39295</c:v>
                </c:pt>
                <c:pt idx="128">
                  <c:v>39326</c:v>
                </c:pt>
                <c:pt idx="129">
                  <c:v>39356</c:v>
                </c:pt>
                <c:pt idx="130">
                  <c:v>39387</c:v>
                </c:pt>
                <c:pt idx="131">
                  <c:v>39417</c:v>
                </c:pt>
                <c:pt idx="132">
                  <c:v>39448</c:v>
                </c:pt>
                <c:pt idx="133">
                  <c:v>39479</c:v>
                </c:pt>
                <c:pt idx="134">
                  <c:v>39508</c:v>
                </c:pt>
                <c:pt idx="135">
                  <c:v>39539</c:v>
                </c:pt>
                <c:pt idx="136">
                  <c:v>39569</c:v>
                </c:pt>
                <c:pt idx="137">
                  <c:v>39600</c:v>
                </c:pt>
                <c:pt idx="138">
                  <c:v>39630</c:v>
                </c:pt>
                <c:pt idx="139">
                  <c:v>39661</c:v>
                </c:pt>
                <c:pt idx="140">
                  <c:v>39692</c:v>
                </c:pt>
                <c:pt idx="141">
                  <c:v>39722</c:v>
                </c:pt>
                <c:pt idx="142">
                  <c:v>39753</c:v>
                </c:pt>
                <c:pt idx="143">
                  <c:v>39783</c:v>
                </c:pt>
                <c:pt idx="144">
                  <c:v>39814</c:v>
                </c:pt>
                <c:pt idx="145">
                  <c:v>39845</c:v>
                </c:pt>
                <c:pt idx="146">
                  <c:v>39873</c:v>
                </c:pt>
                <c:pt idx="147">
                  <c:v>39904</c:v>
                </c:pt>
                <c:pt idx="148">
                  <c:v>39934</c:v>
                </c:pt>
                <c:pt idx="149">
                  <c:v>39965</c:v>
                </c:pt>
                <c:pt idx="150">
                  <c:v>39995</c:v>
                </c:pt>
                <c:pt idx="151">
                  <c:v>40026</c:v>
                </c:pt>
                <c:pt idx="152">
                  <c:v>40057</c:v>
                </c:pt>
                <c:pt idx="153">
                  <c:v>40087</c:v>
                </c:pt>
                <c:pt idx="154">
                  <c:v>40118</c:v>
                </c:pt>
                <c:pt idx="155">
                  <c:v>40148</c:v>
                </c:pt>
                <c:pt idx="156">
                  <c:v>40179</c:v>
                </c:pt>
                <c:pt idx="157">
                  <c:v>40210</c:v>
                </c:pt>
                <c:pt idx="158">
                  <c:v>40238</c:v>
                </c:pt>
                <c:pt idx="159">
                  <c:v>40269</c:v>
                </c:pt>
                <c:pt idx="160">
                  <c:v>40299</c:v>
                </c:pt>
                <c:pt idx="161">
                  <c:v>40330</c:v>
                </c:pt>
                <c:pt idx="162">
                  <c:v>40360</c:v>
                </c:pt>
                <c:pt idx="163">
                  <c:v>40391</c:v>
                </c:pt>
                <c:pt idx="164">
                  <c:v>40422</c:v>
                </c:pt>
                <c:pt idx="165">
                  <c:v>40452</c:v>
                </c:pt>
                <c:pt idx="166">
                  <c:v>40483</c:v>
                </c:pt>
                <c:pt idx="167">
                  <c:v>40513</c:v>
                </c:pt>
                <c:pt idx="168">
                  <c:v>40544</c:v>
                </c:pt>
                <c:pt idx="169">
                  <c:v>40575</c:v>
                </c:pt>
                <c:pt idx="170">
                  <c:v>40603</c:v>
                </c:pt>
                <c:pt idx="171">
                  <c:v>40634</c:v>
                </c:pt>
                <c:pt idx="172">
                  <c:v>40664</c:v>
                </c:pt>
                <c:pt idx="173">
                  <c:v>40695</c:v>
                </c:pt>
                <c:pt idx="174">
                  <c:v>40725</c:v>
                </c:pt>
                <c:pt idx="175">
                  <c:v>40756</c:v>
                </c:pt>
                <c:pt idx="176">
                  <c:v>40787</c:v>
                </c:pt>
                <c:pt idx="177">
                  <c:v>40817</c:v>
                </c:pt>
                <c:pt idx="178">
                  <c:v>40848</c:v>
                </c:pt>
                <c:pt idx="179">
                  <c:v>40878</c:v>
                </c:pt>
                <c:pt idx="180">
                  <c:v>40909</c:v>
                </c:pt>
                <c:pt idx="181">
                  <c:v>40940</c:v>
                </c:pt>
                <c:pt idx="182">
                  <c:v>40969</c:v>
                </c:pt>
                <c:pt idx="183">
                  <c:v>41000</c:v>
                </c:pt>
                <c:pt idx="184">
                  <c:v>41030</c:v>
                </c:pt>
                <c:pt idx="185">
                  <c:v>41061</c:v>
                </c:pt>
                <c:pt idx="186">
                  <c:v>41091</c:v>
                </c:pt>
                <c:pt idx="187">
                  <c:v>41122</c:v>
                </c:pt>
                <c:pt idx="188">
                  <c:v>41153</c:v>
                </c:pt>
                <c:pt idx="189">
                  <c:v>41183</c:v>
                </c:pt>
              </c:numCache>
            </c:numRef>
          </c:xVal>
          <c:yVal>
            <c:numRef>
              <c:f>Specific!$D$2:$D$191</c:f>
              <c:numCache>
                <c:formatCode>General</c:formatCode>
                <c:ptCount val="190"/>
                <c:pt idx="0" formatCode="_(&quot;$&quot;* #,##0.00_);_(&quot;$&quot;* \(#,##0.00\);_(&quot;$&quot;* &quot;-&quot;??_);_(@_)">
                  <c:v>49.376423554146768</c:v>
                </c:pt>
                <c:pt idx="18" formatCode="_(&quot;$&quot;* #,##0.00_);_(&quot;$&quot;* \(#,##0.00\);_(&quot;$&quot;* &quot;-&quot;??_);_(@_)">
                  <c:v>41.25</c:v>
                </c:pt>
                <c:pt idx="20" formatCode="_(&quot;$&quot;* #,##0.00_);_(&quot;$&quot;* \(#,##0.00\);_(&quot;$&quot;* &quot;-&quot;??_);_(@_)">
                  <c:v>57.829515151515153</c:v>
                </c:pt>
                <c:pt idx="40" formatCode="_(&quot;$&quot;* #,##0.00_);_(&quot;$&quot;* \(#,##0.00\);_(&quot;$&quot;* &quot;-&quot;??_);_(@_)">
                  <c:v>61.835074875207944</c:v>
                </c:pt>
                <c:pt idx="69" formatCode="_(&quot;$&quot;* #,##0.00_);_(&quot;$&quot;* \(#,##0.00\);_(&quot;$&quot;* &quot;-&quot;??_);_(@_)">
                  <c:v>60.286438564147055</c:v>
                </c:pt>
                <c:pt idx="78" formatCode="_(&quot;$&quot;* #,##0.00_);_(&quot;$&quot;* \(#,##0.00\);_(&quot;$&quot;* &quot;-&quot;??_);_(@_)">
                  <c:v>62.786516635949212</c:v>
                </c:pt>
                <c:pt idx="79" formatCode="_(&quot;$&quot;* #,##0.00_);_(&quot;$&quot;* \(#,##0.00\);_(&quot;$&quot;* &quot;-&quot;??_);_(@_)">
                  <c:v>91.038121087636938</c:v>
                </c:pt>
                <c:pt idx="80" formatCode="_(&quot;$&quot;* #,##0.00_);_(&quot;$&quot;* \(#,##0.00\);_(&quot;$&quot;* &quot;-&quot;??_);_(@_)">
                  <c:v>89.418273954185835</c:v>
                </c:pt>
                <c:pt idx="87" formatCode="_(&quot;$&quot;* #,##0.00_);_(&quot;$&quot;* \(#,##0.00\);_(&quot;$&quot;* &quot;-&quot;??_);_(@_)">
                  <c:v>73.420001192676807</c:v>
                </c:pt>
                <c:pt idx="89" formatCode="_(&quot;$&quot;* #,##0.00_);_(&quot;$&quot;* \(#,##0.00\);_(&quot;$&quot;* &quot;-&quot;??_);_(@_)">
                  <c:v>64.030242673992674</c:v>
                </c:pt>
                <c:pt idx="97" formatCode="_(&quot;$&quot;* #,##0.00_);_(&quot;$&quot;* \(#,##0.00\);_(&quot;$&quot;* &quot;-&quot;??_);_(@_)">
                  <c:v>67.819999999999993</c:v>
                </c:pt>
                <c:pt idx="103" formatCode="_(&quot;$&quot;* #,##0.00_);_(&quot;$&quot;* \(#,##0.00\);_(&quot;$&quot;* &quot;-&quot;??_);_(@_)">
                  <c:v>104.08</c:v>
                </c:pt>
                <c:pt idx="107" formatCode="_(&quot;$&quot;* #,##0.00_);_(&quot;$&quot;* \(#,##0.00\);_(&quot;$&quot;* &quot;-&quot;??_);_(@_)">
                  <c:v>115.59</c:v>
                </c:pt>
                <c:pt idx="108" formatCode="_(&quot;$&quot;* #,##0.00_);_(&quot;$&quot;* \(#,##0.00\);_(&quot;$&quot;* &quot;-&quot;??_);_(@_)">
                  <c:v>97.19</c:v>
                </c:pt>
                <c:pt idx="110" formatCode="_(&quot;$&quot;* #,##0.00_);_(&quot;$&quot;* \(#,##0.00\);_(&quot;$&quot;* &quot;-&quot;??_);_(@_)">
                  <c:v>108.1</c:v>
                </c:pt>
                <c:pt idx="112" formatCode="_(&quot;$&quot;* #,##0.00_);_(&quot;$&quot;* \(#,##0.00\);_(&quot;$&quot;* &quot;-&quot;??_);_(@_)">
                  <c:v>112.36999999999999</c:v>
                </c:pt>
                <c:pt idx="121" formatCode="_(&quot;$&quot;* #,##0.00_);_(&quot;$&quot;* \(#,##0.00\);_(&quot;$&quot;* &quot;-&quot;??_);_(@_)">
                  <c:v>160.35000000000016</c:v>
                </c:pt>
                <c:pt idx="127" formatCode="_(&quot;$&quot;* #,##0.00_);_(&quot;$&quot;* \(#,##0.00\);_(&quot;$&quot;* &quot;-&quot;??_);_(@_)">
                  <c:v>171.41</c:v>
                </c:pt>
                <c:pt idx="137" formatCode="_(&quot;$&quot;* #,##0.00_);_(&quot;$&quot;* \(#,##0.00\);_(&quot;$&quot;* &quot;-&quot;??_);_(@_)">
                  <c:v>174.54</c:v>
                </c:pt>
                <c:pt idx="144" formatCode="_(&quot;$&quot;* #,##0.00_);_(&quot;$&quot;* \(#,##0.00\);_(&quot;$&quot;* &quot;-&quot;??_);_(@_)">
                  <c:v>137</c:v>
                </c:pt>
                <c:pt idx="146" formatCode="_(&quot;$&quot;* #,##0.00_);_(&quot;$&quot;* \(#,##0.00\);_(&quot;$&quot;* &quot;-&quot;??_);_(@_)">
                  <c:v>149.97999999999999</c:v>
                </c:pt>
                <c:pt idx="175">
                  <c:v>165</c:v>
                </c:pt>
                <c:pt idx="176">
                  <c:v>141</c:v>
                </c:pt>
                <c:pt idx="188" formatCode="_(&quot;$&quot;* #,##0.00_);_(&quot;$&quot;* \(#,##0.00\);_(&quot;$&quot;* &quot;-&quot;??_);_(@_)">
                  <c:v>137.5</c:v>
                </c:pt>
              </c:numCache>
            </c:numRef>
          </c:yVal>
        </c:ser>
        <c:axId val="49693056"/>
        <c:axId val="49694976"/>
      </c:scatterChart>
      <c:valAx>
        <c:axId val="49693056"/>
        <c:scaling>
          <c:orientation val="minMax"/>
          <c:max val="41200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[$-409]mmm\-yy;@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9694976"/>
        <c:crossesAt val="30"/>
        <c:crossBetween val="midCat"/>
        <c:majorUnit val="500"/>
        <c:minorUnit val="100"/>
      </c:valAx>
      <c:valAx>
        <c:axId val="49694976"/>
        <c:scaling>
          <c:orientation val="minMax"/>
          <c:max val="160"/>
          <c:min val="3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Cost / SF</a:t>
                </a:r>
              </a:p>
            </c:rich>
          </c:tx>
          <c:layout>
            <c:manualLayout>
              <c:xMode val="edge"/>
              <c:yMode val="edge"/>
              <c:x val="1.0999999999999998E-2"/>
              <c:y val="0.48339973439575085"/>
            </c:manualLayout>
          </c:layout>
          <c:spPr>
            <a:noFill/>
            <a:ln w="25400">
              <a:noFill/>
            </a:ln>
          </c:spPr>
        </c:title>
        <c:numFmt formatCode="_(\$* #,##0_);_(\$* \(#,##0\);_(\$* &quot;-&quot;_);_(@_)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9693056"/>
        <c:crossesAt val="35000"/>
        <c:crossBetween val="midCat"/>
        <c:majorUnit val="10"/>
        <c:minorUnit val="2"/>
      </c:valAx>
      <c:spPr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966666666666669"/>
          <c:y val="0.32403718459495401"/>
          <c:w val="0.1065555555555556"/>
          <c:h val="0.30411686586985553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0.9485</cdr:x>
      <cdr:y>0.96774</cdr:y>
    </cdr:from>
    <cdr:to>
      <cdr:x>1</cdr:x>
      <cdr:y>0.98799</cdr:y>
    </cdr:to>
    <cdr:sp macro="" textlink="">
      <cdr:nvSpPr>
        <cdr:cNvPr id="103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28533" y="4571999"/>
          <a:ext cx="463067" cy="956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18288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6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Rev 10/12</a:t>
          </a:r>
        </a:p>
        <a:p xmlns:a="http://schemas.openxmlformats.org/drawingml/2006/main">
          <a:pPr algn="r" rtl="0">
            <a:defRPr sz="1000"/>
          </a:pPr>
          <a:endParaRPr lang="en-US" sz="6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0.09279</cdr:x>
      <cdr:y>0.79892</cdr:y>
    </cdr:from>
    <cdr:to>
      <cdr:x>0.77862</cdr:x>
      <cdr:y>0.79935</cdr:y>
    </cdr:to>
    <cdr:sp macro="" textlink="">
      <cdr:nvSpPr>
        <cdr:cNvPr id="1038" name="Line 1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96307" y="4664766"/>
          <a:ext cx="5885848" cy="248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0.9485</cdr:x>
      <cdr:y>0.97975</cdr:y>
    </cdr:from>
    <cdr:to>
      <cdr:x>1</cdr:x>
      <cdr:y>1</cdr:y>
    </cdr:to>
    <cdr:sp macro="" textlink="">
      <cdr:nvSpPr>
        <cdr:cNvPr id="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140051" y="5720589"/>
          <a:ext cx="441974" cy="1182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18288" rIns="27432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0.83973</cdr:x>
      <cdr:y>0.12903</cdr:y>
    </cdr:from>
    <cdr:to>
      <cdr:x>0.98474</cdr:x>
      <cdr:y>0.23375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550516" y="609599"/>
          <a:ext cx="1303872" cy="494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r>
            <a:rPr lang="en-US" sz="1000" b="1" dirty="0"/>
            <a:t>Current</a:t>
          </a:r>
          <a:r>
            <a:rPr lang="en-US" sz="1000" b="1" baseline="0" dirty="0"/>
            <a:t>         </a:t>
          </a:r>
          <a:r>
            <a:rPr lang="en-US" sz="1000" b="1" dirty="0"/>
            <a:t>% Change</a:t>
          </a:r>
        </a:p>
        <a:p xmlns:a="http://schemas.openxmlformats.org/drawingml/2006/main">
          <a:r>
            <a:rPr lang="en-US" sz="1000" b="1" dirty="0"/>
            <a:t>   Price     </a:t>
          </a:r>
          <a:r>
            <a:rPr lang="en-US" sz="1000" b="1" baseline="0" dirty="0"/>
            <a:t>       12 months</a:t>
          </a:r>
          <a:endParaRPr lang="en-US" sz="1000" b="1" dirty="0"/>
        </a:p>
      </cdr:txBody>
    </cdr:sp>
  </cdr:relSizeAnchor>
  <cdr:relSizeAnchor xmlns:cdr="http://schemas.openxmlformats.org/drawingml/2006/chartDrawing">
    <cdr:from>
      <cdr:x>0.78631</cdr:x>
      <cdr:y>0.22588</cdr:y>
    </cdr:from>
    <cdr:to>
      <cdr:x>0.99121</cdr:x>
      <cdr:y>0.89599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564499" y="1527569"/>
          <a:ext cx="1971189" cy="4531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900" dirty="0">
              <a:solidFill>
                <a:srgbClr val="FF3399"/>
              </a:solidFill>
            </a:rPr>
            <a:t>Copper        $3.75/lb                 +10%</a:t>
          </a:r>
        </a:p>
        <a:p xmlns:a="http://schemas.openxmlformats.org/drawingml/2006/main">
          <a:endParaRPr lang="en-US" sz="900" dirty="0"/>
        </a:p>
        <a:p xmlns:a="http://schemas.openxmlformats.org/drawingml/2006/main">
          <a:endParaRPr lang="en-US" sz="900" dirty="0"/>
        </a:p>
        <a:p xmlns:a="http://schemas.openxmlformats.org/drawingml/2006/main">
          <a:endParaRPr lang="en-US" sz="900" dirty="0"/>
        </a:p>
        <a:p xmlns:a="http://schemas.openxmlformats.org/drawingml/2006/main">
          <a:endParaRPr lang="en-US" sz="700" dirty="0"/>
        </a:p>
        <a:p xmlns:a="http://schemas.openxmlformats.org/drawingml/2006/main">
          <a:r>
            <a:rPr lang="en-US" sz="900" dirty="0">
              <a:solidFill>
                <a:srgbClr val="002060"/>
              </a:solidFill>
            </a:rPr>
            <a:t>Crude Oil     $92.90/barrel</a:t>
          </a:r>
          <a:r>
            <a:rPr lang="en-US" sz="900" baseline="0" dirty="0">
              <a:solidFill>
                <a:srgbClr val="002060"/>
              </a:solidFill>
            </a:rPr>
            <a:t>       </a:t>
          </a:r>
          <a:r>
            <a:rPr lang="en-US" sz="900" dirty="0">
              <a:solidFill>
                <a:srgbClr val="002060"/>
              </a:solidFill>
            </a:rPr>
            <a:t>+12%</a:t>
          </a:r>
        </a:p>
        <a:p xmlns:a="http://schemas.openxmlformats.org/drawingml/2006/main">
          <a:endParaRPr lang="en-US" sz="900" dirty="0"/>
        </a:p>
        <a:p xmlns:a="http://schemas.openxmlformats.org/drawingml/2006/main">
          <a:endParaRPr lang="en-US" sz="700" dirty="0"/>
        </a:p>
        <a:p xmlns:a="http://schemas.openxmlformats.org/drawingml/2006/main">
          <a:endParaRPr lang="en-US" sz="1400" dirty="0"/>
        </a:p>
        <a:p xmlns:a="http://schemas.openxmlformats.org/drawingml/2006/main">
          <a:endParaRPr lang="en-US" sz="1050" dirty="0"/>
        </a:p>
        <a:p xmlns:a="http://schemas.openxmlformats.org/drawingml/2006/main">
          <a:endParaRPr lang="en-US" sz="800" dirty="0"/>
        </a:p>
        <a:p xmlns:a="http://schemas.openxmlformats.org/drawingml/2006/main">
          <a:r>
            <a:rPr lang="en-US" sz="900" dirty="0">
              <a:solidFill>
                <a:srgbClr val="00B050"/>
              </a:solidFill>
            </a:rPr>
            <a:t>Asphalt        $62/ton                +13%</a:t>
          </a:r>
        </a:p>
        <a:p xmlns:a="http://schemas.openxmlformats.org/drawingml/2006/main">
          <a:r>
            <a:rPr lang="en-US" sz="900" dirty="0">
              <a:solidFill>
                <a:srgbClr val="C00000"/>
              </a:solidFill>
            </a:rPr>
            <a:t>Steel             $0.65/lb                 +3%</a:t>
          </a: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+mn-lt"/>
              <a:ea typeface="+mn-ea"/>
              <a:cs typeface="+mn-cs"/>
            </a:rPr>
            <a:t>Drywall        $0.30/</a:t>
          </a:r>
          <a:r>
            <a:rPr kumimoji="0" lang="en-US" sz="900" b="0" i="0" u="none" strike="noStrike" kern="0" cap="none" spc="0" normalizeH="0" baseline="0" noProof="0" dirty="0" err="1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+mn-lt"/>
              <a:ea typeface="+mn-ea"/>
              <a:cs typeface="+mn-cs"/>
            </a:rPr>
            <a:t>sf</a:t>
          </a:r>
          <a:r>
            <a: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+mn-lt"/>
              <a:ea typeface="+mn-ea"/>
              <a:cs typeface="+mn-cs"/>
            </a:rPr>
            <a:t>                +30%</a:t>
          </a:r>
        </a:p>
        <a:p xmlns:a="http://schemas.openxmlformats.org/drawingml/2006/main">
          <a:r>
            <a:rPr lang="en-US" sz="900" dirty="0">
              <a:solidFill>
                <a:schemeClr val="accent2"/>
              </a:solidFill>
            </a:rPr>
            <a:t>Insulation    $0.35/</a:t>
          </a:r>
          <a:r>
            <a:rPr lang="en-US" sz="900" dirty="0" err="1">
              <a:solidFill>
                <a:schemeClr val="accent2"/>
              </a:solidFill>
            </a:rPr>
            <a:t>sf</a:t>
          </a:r>
          <a:r>
            <a:rPr lang="en-US" sz="900" dirty="0">
              <a:solidFill>
                <a:schemeClr val="accent2"/>
              </a:solidFill>
            </a:rPr>
            <a:t>                +17%</a:t>
          </a:r>
        </a:p>
        <a:p xmlns:a="http://schemas.openxmlformats.org/drawingml/2006/main">
          <a:endParaRPr lang="en-US" sz="900" dirty="0">
            <a:solidFill>
              <a:srgbClr val="008080"/>
            </a:solidFill>
          </a:endParaRP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rPr>
            <a:t>Aluminum   $0.93/lb                -11%</a:t>
          </a:r>
        </a:p>
        <a:p xmlns:a="http://schemas.openxmlformats.org/drawingml/2006/main">
          <a:r>
            <a:rPr lang="en-US" sz="900" dirty="0">
              <a:solidFill>
                <a:srgbClr val="990099"/>
              </a:solidFill>
            </a:rPr>
            <a:t>Concrete     $72.50/cy               +7%</a:t>
          </a:r>
        </a:p>
        <a:p xmlns:a="http://schemas.openxmlformats.org/drawingml/2006/main">
          <a:endParaRPr lang="en-US" sz="900" dirty="0">
            <a:solidFill>
              <a:srgbClr val="00FF00"/>
            </a:solidFill>
          </a:endParaRPr>
        </a:p>
        <a:p xmlns:a="http://schemas.openxmlformats.org/drawingml/2006/main">
          <a:r>
            <a:rPr lang="en-US" sz="900" dirty="0">
              <a:solidFill>
                <a:srgbClr val="00FF00"/>
              </a:solidFill>
            </a:rPr>
            <a:t>Lumber       $329 RL Comp      +25%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0.93833</cdr:x>
      <cdr:y>0.9403</cdr:y>
    </cdr:from>
    <cdr:to>
      <cdr:x>0.98333</cdr:x>
      <cdr:y>0.96972</cdr:y>
    </cdr:to>
    <cdr:sp macro="" textlink="">
      <cdr:nvSpPr>
        <cdr:cNvPr id="4712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80120" y="4800600"/>
          <a:ext cx="411480" cy="1502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18288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6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Rev 10/12</a:t>
          </a:r>
        </a:p>
      </cdr:txBody>
    </cdr:sp>
  </cdr:relSizeAnchor>
  <cdr:relSizeAnchor xmlns:cdr="http://schemas.openxmlformats.org/drawingml/2006/chartDrawing">
    <cdr:from>
      <cdr:x>0.17013</cdr:x>
      <cdr:y>0.42354</cdr:y>
    </cdr:from>
    <cdr:to>
      <cdr:x>0.81069</cdr:x>
      <cdr:y>0.83216</cdr:y>
    </cdr:to>
    <cdr:sp macro="" textlink="">
      <cdr:nvSpPr>
        <cdr:cNvPr id="6" name="Freeform 5"/>
        <cdr:cNvSpPr/>
      </cdr:nvSpPr>
      <cdr:spPr>
        <a:xfrm xmlns:a="http://schemas.openxmlformats.org/drawingml/2006/main">
          <a:off x="1555630" y="2162355"/>
          <a:ext cx="5857336" cy="2086154"/>
        </a:xfrm>
        <a:custGeom xmlns:a="http://schemas.openxmlformats.org/drawingml/2006/main">
          <a:avLst/>
          <a:gdLst>
            <a:gd name="connsiteX0" fmla="*/ 0 w 5857336"/>
            <a:gd name="connsiteY0" fmla="*/ 2076090 h 2086154"/>
            <a:gd name="connsiteX1" fmla="*/ 517585 w 5857336"/>
            <a:gd name="connsiteY1" fmla="*/ 2076090 h 2086154"/>
            <a:gd name="connsiteX2" fmla="*/ 1293962 w 5857336"/>
            <a:gd name="connsiteY2" fmla="*/ 2015705 h 2086154"/>
            <a:gd name="connsiteX3" fmla="*/ 2208362 w 5857336"/>
            <a:gd name="connsiteY3" fmla="*/ 1722407 h 2086154"/>
            <a:gd name="connsiteX4" fmla="*/ 3312544 w 5857336"/>
            <a:gd name="connsiteY4" fmla="*/ 902898 h 2086154"/>
            <a:gd name="connsiteX5" fmla="*/ 3899140 w 5857336"/>
            <a:gd name="connsiteY5" fmla="*/ 350807 h 2086154"/>
            <a:gd name="connsiteX6" fmla="*/ 4364966 w 5857336"/>
            <a:gd name="connsiteY6" fmla="*/ 40256 h 2086154"/>
            <a:gd name="connsiteX7" fmla="*/ 4917057 w 5857336"/>
            <a:gd name="connsiteY7" fmla="*/ 109268 h 2086154"/>
            <a:gd name="connsiteX8" fmla="*/ 5460521 w 5857336"/>
            <a:gd name="connsiteY8" fmla="*/ 135147 h 2086154"/>
            <a:gd name="connsiteX9" fmla="*/ 5857336 w 5857336"/>
            <a:gd name="connsiteY9" fmla="*/ 40256 h 2086154"/>
            <a:gd name="connsiteX10" fmla="*/ 5857336 w 5857336"/>
            <a:gd name="connsiteY10" fmla="*/ 40256 h 2086154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</a:cxnLst>
          <a:rect l="l" t="t" r="r" b="b"/>
          <a:pathLst>
            <a:path w="5857336" h="2086154">
              <a:moveTo>
                <a:pt x="0" y="2076090"/>
              </a:moveTo>
              <a:cubicBezTo>
                <a:pt x="150962" y="2081122"/>
                <a:pt x="301925" y="2086154"/>
                <a:pt x="517585" y="2076090"/>
              </a:cubicBezTo>
              <a:cubicBezTo>
                <a:pt x="733245" y="2066026"/>
                <a:pt x="1012166" y="2074652"/>
                <a:pt x="1293962" y="2015705"/>
              </a:cubicBezTo>
              <a:cubicBezTo>
                <a:pt x="1575758" y="1956758"/>
                <a:pt x="1871932" y="1907875"/>
                <a:pt x="2208362" y="1722407"/>
              </a:cubicBezTo>
              <a:cubicBezTo>
                <a:pt x="2544792" y="1536939"/>
                <a:pt x="3030748" y="1131498"/>
                <a:pt x="3312544" y="902898"/>
              </a:cubicBezTo>
              <a:cubicBezTo>
                <a:pt x="3594340" y="674298"/>
                <a:pt x="3723736" y="494581"/>
                <a:pt x="3899140" y="350807"/>
              </a:cubicBezTo>
              <a:cubicBezTo>
                <a:pt x="4074544" y="207033"/>
                <a:pt x="4195313" y="80512"/>
                <a:pt x="4364966" y="40256"/>
              </a:cubicBezTo>
              <a:cubicBezTo>
                <a:pt x="4534619" y="0"/>
                <a:pt x="4734465" y="93453"/>
                <a:pt x="4917057" y="109268"/>
              </a:cubicBezTo>
              <a:cubicBezTo>
                <a:pt x="5099649" y="125083"/>
                <a:pt x="5303808" y="146649"/>
                <a:pt x="5460521" y="135147"/>
              </a:cubicBezTo>
              <a:cubicBezTo>
                <a:pt x="5617234" y="123645"/>
                <a:pt x="5857336" y="40256"/>
                <a:pt x="5857336" y="40256"/>
              </a:cubicBezTo>
              <a:lnTo>
                <a:pt x="5857336" y="40256"/>
              </a:lnTo>
            </a:path>
          </a:pathLst>
        </a:custGeom>
        <a:ln xmlns:a="http://schemas.openxmlformats.org/drawingml/2006/main" w="28575">
          <a:solidFill>
            <a:srgbClr val="0070C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0.17579</cdr:x>
      <cdr:y>0.36215</cdr:y>
    </cdr:from>
    <cdr:to>
      <cdr:x>0.80881</cdr:x>
      <cdr:y>0.81526</cdr:y>
    </cdr:to>
    <cdr:sp macro="" textlink="">
      <cdr:nvSpPr>
        <cdr:cNvPr id="8" name="Freeform 7"/>
        <cdr:cNvSpPr/>
      </cdr:nvSpPr>
      <cdr:spPr>
        <a:xfrm xmlns:a="http://schemas.openxmlformats.org/drawingml/2006/main">
          <a:off x="1607389" y="1848928"/>
          <a:ext cx="5788324" cy="2313317"/>
        </a:xfrm>
        <a:custGeom xmlns:a="http://schemas.openxmlformats.org/drawingml/2006/main">
          <a:avLst/>
          <a:gdLst>
            <a:gd name="connsiteX0" fmla="*/ 0 w 5788324"/>
            <a:gd name="connsiteY0" fmla="*/ 2303253 h 2313317"/>
            <a:gd name="connsiteX1" fmla="*/ 646981 w 5788324"/>
            <a:gd name="connsiteY1" fmla="*/ 2294627 h 2313317"/>
            <a:gd name="connsiteX2" fmla="*/ 1647645 w 5788324"/>
            <a:gd name="connsiteY2" fmla="*/ 2191110 h 2313317"/>
            <a:gd name="connsiteX3" fmla="*/ 2484407 w 5788324"/>
            <a:gd name="connsiteY3" fmla="*/ 1777042 h 2313317"/>
            <a:gd name="connsiteX4" fmla="*/ 3252158 w 5788324"/>
            <a:gd name="connsiteY4" fmla="*/ 983412 h 2313317"/>
            <a:gd name="connsiteX5" fmla="*/ 3769743 w 5788324"/>
            <a:gd name="connsiteY5" fmla="*/ 319178 h 2313317"/>
            <a:gd name="connsiteX6" fmla="*/ 4209690 w 5788324"/>
            <a:gd name="connsiteY6" fmla="*/ 34506 h 2313317"/>
            <a:gd name="connsiteX7" fmla="*/ 4684143 w 5788324"/>
            <a:gd name="connsiteY7" fmla="*/ 112144 h 2313317"/>
            <a:gd name="connsiteX8" fmla="*/ 5141343 w 5788324"/>
            <a:gd name="connsiteY8" fmla="*/ 224287 h 2313317"/>
            <a:gd name="connsiteX9" fmla="*/ 5788324 w 5788324"/>
            <a:gd name="connsiteY9" fmla="*/ 250166 h 2313317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</a:cxnLst>
          <a:rect l="l" t="t" r="r" b="b"/>
          <a:pathLst>
            <a:path w="5788324" h="2313317">
              <a:moveTo>
                <a:pt x="0" y="2303253"/>
              </a:moveTo>
              <a:cubicBezTo>
                <a:pt x="186187" y="2308285"/>
                <a:pt x="372374" y="2313317"/>
                <a:pt x="646981" y="2294627"/>
              </a:cubicBezTo>
              <a:cubicBezTo>
                <a:pt x="921588" y="2275937"/>
                <a:pt x="1341408" y="2277374"/>
                <a:pt x="1647645" y="2191110"/>
              </a:cubicBezTo>
              <a:cubicBezTo>
                <a:pt x="1953882" y="2104846"/>
                <a:pt x="2216988" y="1978325"/>
                <a:pt x="2484407" y="1777042"/>
              </a:cubicBezTo>
              <a:cubicBezTo>
                <a:pt x="2751826" y="1575759"/>
                <a:pt x="3037935" y="1226389"/>
                <a:pt x="3252158" y="983412"/>
              </a:cubicBezTo>
              <a:cubicBezTo>
                <a:pt x="3466381" y="740435"/>
                <a:pt x="3610154" y="477329"/>
                <a:pt x="3769743" y="319178"/>
              </a:cubicBezTo>
              <a:cubicBezTo>
                <a:pt x="3929332" y="161027"/>
                <a:pt x="4057290" y="69012"/>
                <a:pt x="4209690" y="34506"/>
              </a:cubicBezTo>
              <a:cubicBezTo>
                <a:pt x="4362090" y="0"/>
                <a:pt x="4528868" y="80514"/>
                <a:pt x="4684143" y="112144"/>
              </a:cubicBezTo>
              <a:cubicBezTo>
                <a:pt x="4839418" y="143774"/>
                <a:pt x="4957313" y="201283"/>
                <a:pt x="5141343" y="224287"/>
              </a:cubicBezTo>
              <a:cubicBezTo>
                <a:pt x="5325373" y="247291"/>
                <a:pt x="5556848" y="248728"/>
                <a:pt x="5788324" y="250166"/>
              </a:cubicBezTo>
            </a:path>
          </a:pathLst>
        </a:cu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0.17579</cdr:x>
      <cdr:y>0.21769</cdr:y>
    </cdr:from>
    <cdr:to>
      <cdr:x>0.81635</cdr:x>
      <cdr:y>0.784</cdr:y>
    </cdr:to>
    <cdr:sp macro="" textlink="">
      <cdr:nvSpPr>
        <cdr:cNvPr id="11" name="Freeform 10"/>
        <cdr:cNvSpPr/>
      </cdr:nvSpPr>
      <cdr:spPr>
        <a:xfrm xmlns:a="http://schemas.openxmlformats.org/drawingml/2006/main">
          <a:off x="1607389" y="1111370"/>
          <a:ext cx="5857336" cy="2891287"/>
        </a:xfrm>
        <a:custGeom xmlns:a="http://schemas.openxmlformats.org/drawingml/2006/main">
          <a:avLst/>
          <a:gdLst>
            <a:gd name="connsiteX0" fmla="*/ 0 w 5857336"/>
            <a:gd name="connsiteY0" fmla="*/ 2851030 h 2891287"/>
            <a:gd name="connsiteX1" fmla="*/ 750498 w 5857336"/>
            <a:gd name="connsiteY1" fmla="*/ 2851030 h 2891287"/>
            <a:gd name="connsiteX2" fmla="*/ 2044460 w 5857336"/>
            <a:gd name="connsiteY2" fmla="*/ 2609490 h 2891287"/>
            <a:gd name="connsiteX3" fmla="*/ 3105509 w 5857336"/>
            <a:gd name="connsiteY3" fmla="*/ 1565694 h 2891287"/>
            <a:gd name="connsiteX4" fmla="*/ 3726611 w 5857336"/>
            <a:gd name="connsiteY4" fmla="*/ 694426 h 2891287"/>
            <a:gd name="connsiteX5" fmla="*/ 4252822 w 5857336"/>
            <a:gd name="connsiteY5" fmla="*/ 133709 h 2891287"/>
            <a:gd name="connsiteX6" fmla="*/ 4917056 w 5857336"/>
            <a:gd name="connsiteY6" fmla="*/ 4313 h 2891287"/>
            <a:gd name="connsiteX7" fmla="*/ 5503653 w 5857336"/>
            <a:gd name="connsiteY7" fmla="*/ 107830 h 2891287"/>
            <a:gd name="connsiteX8" fmla="*/ 5857336 w 5857336"/>
            <a:gd name="connsiteY8" fmla="*/ 176841 h 2891287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</a:cxnLst>
          <a:rect l="l" t="t" r="r" b="b"/>
          <a:pathLst>
            <a:path w="5857336" h="2891287">
              <a:moveTo>
                <a:pt x="0" y="2851030"/>
              </a:moveTo>
              <a:cubicBezTo>
                <a:pt x="204877" y="2871158"/>
                <a:pt x="409755" y="2891287"/>
                <a:pt x="750498" y="2851030"/>
              </a:cubicBezTo>
              <a:cubicBezTo>
                <a:pt x="1091241" y="2810773"/>
                <a:pt x="1651958" y="2823713"/>
                <a:pt x="2044460" y="2609490"/>
              </a:cubicBezTo>
              <a:cubicBezTo>
                <a:pt x="2436962" y="2395267"/>
                <a:pt x="2825151" y="1884871"/>
                <a:pt x="3105509" y="1565694"/>
              </a:cubicBezTo>
              <a:cubicBezTo>
                <a:pt x="3385867" y="1246517"/>
                <a:pt x="3535392" y="933090"/>
                <a:pt x="3726611" y="694426"/>
              </a:cubicBezTo>
              <a:cubicBezTo>
                <a:pt x="3917830" y="455762"/>
                <a:pt x="4054415" y="248728"/>
                <a:pt x="4252822" y="133709"/>
              </a:cubicBezTo>
              <a:cubicBezTo>
                <a:pt x="4451230" y="18690"/>
                <a:pt x="4708584" y="8626"/>
                <a:pt x="4917056" y="4313"/>
              </a:cubicBezTo>
              <a:cubicBezTo>
                <a:pt x="5125528" y="0"/>
                <a:pt x="5346940" y="79075"/>
                <a:pt x="5503653" y="107830"/>
              </a:cubicBezTo>
              <a:cubicBezTo>
                <a:pt x="5660366" y="136585"/>
                <a:pt x="5758851" y="156713"/>
                <a:pt x="5857336" y="176841"/>
              </a:cubicBezTo>
            </a:path>
          </a:pathLst>
        </a:custGeom>
        <a:ln xmlns:a="http://schemas.openxmlformats.org/drawingml/2006/main" w="28575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0.93833</cdr:x>
      <cdr:y>0.9403</cdr:y>
    </cdr:from>
    <cdr:to>
      <cdr:x>0.98333</cdr:x>
      <cdr:y>0.96972</cdr:y>
    </cdr:to>
    <cdr:sp macro="" textlink="">
      <cdr:nvSpPr>
        <cdr:cNvPr id="4712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80120" y="4800600"/>
          <a:ext cx="411480" cy="1502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18288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6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Rev 10/12</a:t>
          </a:r>
        </a:p>
      </cdr:txBody>
    </cdr:sp>
  </cdr:relSizeAnchor>
  <cdr:relSizeAnchor xmlns:cdr="http://schemas.openxmlformats.org/drawingml/2006/chartDrawing">
    <cdr:from>
      <cdr:x>0.17013</cdr:x>
      <cdr:y>0.42354</cdr:y>
    </cdr:from>
    <cdr:to>
      <cdr:x>0.81069</cdr:x>
      <cdr:y>0.83216</cdr:y>
    </cdr:to>
    <cdr:sp macro="" textlink="">
      <cdr:nvSpPr>
        <cdr:cNvPr id="6" name="Freeform 5"/>
        <cdr:cNvSpPr/>
      </cdr:nvSpPr>
      <cdr:spPr>
        <a:xfrm xmlns:a="http://schemas.openxmlformats.org/drawingml/2006/main">
          <a:off x="1555630" y="2162355"/>
          <a:ext cx="5857336" cy="2086154"/>
        </a:xfrm>
        <a:custGeom xmlns:a="http://schemas.openxmlformats.org/drawingml/2006/main">
          <a:avLst/>
          <a:gdLst>
            <a:gd name="connsiteX0" fmla="*/ 0 w 5857336"/>
            <a:gd name="connsiteY0" fmla="*/ 2076090 h 2086154"/>
            <a:gd name="connsiteX1" fmla="*/ 517585 w 5857336"/>
            <a:gd name="connsiteY1" fmla="*/ 2076090 h 2086154"/>
            <a:gd name="connsiteX2" fmla="*/ 1293962 w 5857336"/>
            <a:gd name="connsiteY2" fmla="*/ 2015705 h 2086154"/>
            <a:gd name="connsiteX3" fmla="*/ 2208362 w 5857336"/>
            <a:gd name="connsiteY3" fmla="*/ 1722407 h 2086154"/>
            <a:gd name="connsiteX4" fmla="*/ 3312544 w 5857336"/>
            <a:gd name="connsiteY4" fmla="*/ 902898 h 2086154"/>
            <a:gd name="connsiteX5" fmla="*/ 3899140 w 5857336"/>
            <a:gd name="connsiteY5" fmla="*/ 350807 h 2086154"/>
            <a:gd name="connsiteX6" fmla="*/ 4364966 w 5857336"/>
            <a:gd name="connsiteY6" fmla="*/ 40256 h 2086154"/>
            <a:gd name="connsiteX7" fmla="*/ 4917057 w 5857336"/>
            <a:gd name="connsiteY7" fmla="*/ 109268 h 2086154"/>
            <a:gd name="connsiteX8" fmla="*/ 5460521 w 5857336"/>
            <a:gd name="connsiteY8" fmla="*/ 135147 h 2086154"/>
            <a:gd name="connsiteX9" fmla="*/ 5857336 w 5857336"/>
            <a:gd name="connsiteY9" fmla="*/ 40256 h 2086154"/>
            <a:gd name="connsiteX10" fmla="*/ 5857336 w 5857336"/>
            <a:gd name="connsiteY10" fmla="*/ 40256 h 2086154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</a:cxnLst>
          <a:rect l="l" t="t" r="r" b="b"/>
          <a:pathLst>
            <a:path w="5857336" h="2086154">
              <a:moveTo>
                <a:pt x="0" y="2076090"/>
              </a:moveTo>
              <a:cubicBezTo>
                <a:pt x="150962" y="2081122"/>
                <a:pt x="301925" y="2086154"/>
                <a:pt x="517585" y="2076090"/>
              </a:cubicBezTo>
              <a:cubicBezTo>
                <a:pt x="733245" y="2066026"/>
                <a:pt x="1012166" y="2074652"/>
                <a:pt x="1293962" y="2015705"/>
              </a:cubicBezTo>
              <a:cubicBezTo>
                <a:pt x="1575758" y="1956758"/>
                <a:pt x="1871932" y="1907875"/>
                <a:pt x="2208362" y="1722407"/>
              </a:cubicBezTo>
              <a:cubicBezTo>
                <a:pt x="2544792" y="1536939"/>
                <a:pt x="3030748" y="1131498"/>
                <a:pt x="3312544" y="902898"/>
              </a:cubicBezTo>
              <a:cubicBezTo>
                <a:pt x="3594340" y="674298"/>
                <a:pt x="3723736" y="494581"/>
                <a:pt x="3899140" y="350807"/>
              </a:cubicBezTo>
              <a:cubicBezTo>
                <a:pt x="4074544" y="207033"/>
                <a:pt x="4195313" y="80512"/>
                <a:pt x="4364966" y="40256"/>
              </a:cubicBezTo>
              <a:cubicBezTo>
                <a:pt x="4534619" y="0"/>
                <a:pt x="4734465" y="93453"/>
                <a:pt x="4917057" y="109268"/>
              </a:cubicBezTo>
              <a:cubicBezTo>
                <a:pt x="5099649" y="125083"/>
                <a:pt x="5303808" y="146649"/>
                <a:pt x="5460521" y="135147"/>
              </a:cubicBezTo>
              <a:cubicBezTo>
                <a:pt x="5617234" y="123645"/>
                <a:pt x="5857336" y="40256"/>
                <a:pt x="5857336" y="40256"/>
              </a:cubicBezTo>
              <a:lnTo>
                <a:pt x="5857336" y="40256"/>
              </a:lnTo>
            </a:path>
          </a:pathLst>
        </a:custGeom>
        <a:ln xmlns:a="http://schemas.openxmlformats.org/drawingml/2006/main" w="28575">
          <a:solidFill>
            <a:srgbClr val="0070C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0.17579</cdr:x>
      <cdr:y>0.36215</cdr:y>
    </cdr:from>
    <cdr:to>
      <cdr:x>0.80881</cdr:x>
      <cdr:y>0.81526</cdr:y>
    </cdr:to>
    <cdr:sp macro="" textlink="">
      <cdr:nvSpPr>
        <cdr:cNvPr id="8" name="Freeform 7"/>
        <cdr:cNvSpPr/>
      </cdr:nvSpPr>
      <cdr:spPr>
        <a:xfrm xmlns:a="http://schemas.openxmlformats.org/drawingml/2006/main">
          <a:off x="1607389" y="1848928"/>
          <a:ext cx="5788324" cy="2313317"/>
        </a:xfrm>
        <a:custGeom xmlns:a="http://schemas.openxmlformats.org/drawingml/2006/main">
          <a:avLst/>
          <a:gdLst>
            <a:gd name="connsiteX0" fmla="*/ 0 w 5788324"/>
            <a:gd name="connsiteY0" fmla="*/ 2303253 h 2313317"/>
            <a:gd name="connsiteX1" fmla="*/ 646981 w 5788324"/>
            <a:gd name="connsiteY1" fmla="*/ 2294627 h 2313317"/>
            <a:gd name="connsiteX2" fmla="*/ 1647645 w 5788324"/>
            <a:gd name="connsiteY2" fmla="*/ 2191110 h 2313317"/>
            <a:gd name="connsiteX3" fmla="*/ 2484407 w 5788324"/>
            <a:gd name="connsiteY3" fmla="*/ 1777042 h 2313317"/>
            <a:gd name="connsiteX4" fmla="*/ 3252158 w 5788324"/>
            <a:gd name="connsiteY4" fmla="*/ 983412 h 2313317"/>
            <a:gd name="connsiteX5" fmla="*/ 3769743 w 5788324"/>
            <a:gd name="connsiteY5" fmla="*/ 319178 h 2313317"/>
            <a:gd name="connsiteX6" fmla="*/ 4209690 w 5788324"/>
            <a:gd name="connsiteY6" fmla="*/ 34506 h 2313317"/>
            <a:gd name="connsiteX7" fmla="*/ 4684143 w 5788324"/>
            <a:gd name="connsiteY7" fmla="*/ 112144 h 2313317"/>
            <a:gd name="connsiteX8" fmla="*/ 5141343 w 5788324"/>
            <a:gd name="connsiteY8" fmla="*/ 224287 h 2313317"/>
            <a:gd name="connsiteX9" fmla="*/ 5788324 w 5788324"/>
            <a:gd name="connsiteY9" fmla="*/ 250166 h 2313317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</a:cxnLst>
          <a:rect l="l" t="t" r="r" b="b"/>
          <a:pathLst>
            <a:path w="5788324" h="2313317">
              <a:moveTo>
                <a:pt x="0" y="2303253"/>
              </a:moveTo>
              <a:cubicBezTo>
                <a:pt x="186187" y="2308285"/>
                <a:pt x="372374" y="2313317"/>
                <a:pt x="646981" y="2294627"/>
              </a:cubicBezTo>
              <a:cubicBezTo>
                <a:pt x="921588" y="2275937"/>
                <a:pt x="1341408" y="2277374"/>
                <a:pt x="1647645" y="2191110"/>
              </a:cubicBezTo>
              <a:cubicBezTo>
                <a:pt x="1953882" y="2104846"/>
                <a:pt x="2216988" y="1978325"/>
                <a:pt x="2484407" y="1777042"/>
              </a:cubicBezTo>
              <a:cubicBezTo>
                <a:pt x="2751826" y="1575759"/>
                <a:pt x="3037935" y="1226389"/>
                <a:pt x="3252158" y="983412"/>
              </a:cubicBezTo>
              <a:cubicBezTo>
                <a:pt x="3466381" y="740435"/>
                <a:pt x="3610154" y="477329"/>
                <a:pt x="3769743" y="319178"/>
              </a:cubicBezTo>
              <a:cubicBezTo>
                <a:pt x="3929332" y="161027"/>
                <a:pt x="4057290" y="69012"/>
                <a:pt x="4209690" y="34506"/>
              </a:cubicBezTo>
              <a:cubicBezTo>
                <a:pt x="4362090" y="0"/>
                <a:pt x="4528868" y="80514"/>
                <a:pt x="4684143" y="112144"/>
              </a:cubicBezTo>
              <a:cubicBezTo>
                <a:pt x="4839418" y="143774"/>
                <a:pt x="4957313" y="201283"/>
                <a:pt x="5141343" y="224287"/>
              </a:cubicBezTo>
              <a:cubicBezTo>
                <a:pt x="5325373" y="247291"/>
                <a:pt x="5556848" y="248728"/>
                <a:pt x="5788324" y="250166"/>
              </a:cubicBezTo>
            </a:path>
          </a:pathLst>
        </a:cu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0.17579</cdr:x>
      <cdr:y>0.21769</cdr:y>
    </cdr:from>
    <cdr:to>
      <cdr:x>0.81635</cdr:x>
      <cdr:y>0.784</cdr:y>
    </cdr:to>
    <cdr:sp macro="" textlink="">
      <cdr:nvSpPr>
        <cdr:cNvPr id="11" name="Freeform 10"/>
        <cdr:cNvSpPr/>
      </cdr:nvSpPr>
      <cdr:spPr>
        <a:xfrm xmlns:a="http://schemas.openxmlformats.org/drawingml/2006/main">
          <a:off x="1607389" y="1111370"/>
          <a:ext cx="5857336" cy="2891287"/>
        </a:xfrm>
        <a:custGeom xmlns:a="http://schemas.openxmlformats.org/drawingml/2006/main">
          <a:avLst/>
          <a:gdLst>
            <a:gd name="connsiteX0" fmla="*/ 0 w 5857336"/>
            <a:gd name="connsiteY0" fmla="*/ 2851030 h 2891287"/>
            <a:gd name="connsiteX1" fmla="*/ 750498 w 5857336"/>
            <a:gd name="connsiteY1" fmla="*/ 2851030 h 2891287"/>
            <a:gd name="connsiteX2" fmla="*/ 2044460 w 5857336"/>
            <a:gd name="connsiteY2" fmla="*/ 2609490 h 2891287"/>
            <a:gd name="connsiteX3" fmla="*/ 3105509 w 5857336"/>
            <a:gd name="connsiteY3" fmla="*/ 1565694 h 2891287"/>
            <a:gd name="connsiteX4" fmla="*/ 3726611 w 5857336"/>
            <a:gd name="connsiteY4" fmla="*/ 694426 h 2891287"/>
            <a:gd name="connsiteX5" fmla="*/ 4252822 w 5857336"/>
            <a:gd name="connsiteY5" fmla="*/ 133709 h 2891287"/>
            <a:gd name="connsiteX6" fmla="*/ 4917056 w 5857336"/>
            <a:gd name="connsiteY6" fmla="*/ 4313 h 2891287"/>
            <a:gd name="connsiteX7" fmla="*/ 5503653 w 5857336"/>
            <a:gd name="connsiteY7" fmla="*/ 107830 h 2891287"/>
            <a:gd name="connsiteX8" fmla="*/ 5857336 w 5857336"/>
            <a:gd name="connsiteY8" fmla="*/ 176841 h 2891287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</a:cxnLst>
          <a:rect l="l" t="t" r="r" b="b"/>
          <a:pathLst>
            <a:path w="5857336" h="2891287">
              <a:moveTo>
                <a:pt x="0" y="2851030"/>
              </a:moveTo>
              <a:cubicBezTo>
                <a:pt x="204877" y="2871158"/>
                <a:pt x="409755" y="2891287"/>
                <a:pt x="750498" y="2851030"/>
              </a:cubicBezTo>
              <a:cubicBezTo>
                <a:pt x="1091241" y="2810773"/>
                <a:pt x="1651958" y="2823713"/>
                <a:pt x="2044460" y="2609490"/>
              </a:cubicBezTo>
              <a:cubicBezTo>
                <a:pt x="2436962" y="2395267"/>
                <a:pt x="2825151" y="1884871"/>
                <a:pt x="3105509" y="1565694"/>
              </a:cubicBezTo>
              <a:cubicBezTo>
                <a:pt x="3385867" y="1246517"/>
                <a:pt x="3535392" y="933090"/>
                <a:pt x="3726611" y="694426"/>
              </a:cubicBezTo>
              <a:cubicBezTo>
                <a:pt x="3917830" y="455762"/>
                <a:pt x="4054415" y="248728"/>
                <a:pt x="4252822" y="133709"/>
              </a:cubicBezTo>
              <a:cubicBezTo>
                <a:pt x="4451230" y="18690"/>
                <a:pt x="4708584" y="8626"/>
                <a:pt x="4917056" y="4313"/>
              </a:cubicBezTo>
              <a:cubicBezTo>
                <a:pt x="5125528" y="0"/>
                <a:pt x="5346940" y="79075"/>
                <a:pt x="5503653" y="107830"/>
              </a:cubicBezTo>
              <a:cubicBezTo>
                <a:pt x="5660366" y="136585"/>
                <a:pt x="5758851" y="156713"/>
                <a:pt x="5857336" y="176841"/>
              </a:cubicBezTo>
            </a:path>
          </a:pathLst>
        </a:custGeom>
        <a:ln xmlns:a="http://schemas.openxmlformats.org/drawingml/2006/main" w="28575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DAC944BC-FE5C-4B60-AA73-4BFD416338D1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1AC1C830-69D9-41AC-B157-402A21DFAD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C830-69D9-41AC-B157-402A21DFADD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C830-69D9-41AC-B157-402A21DFADD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C830-69D9-41AC-B157-402A21DFADD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C830-69D9-41AC-B157-402A21DFADD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C830-69D9-41AC-B157-402A21DFADD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C830-69D9-41AC-B157-402A21DFADD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C830-69D9-41AC-B157-402A21DFADD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C830-69D9-41AC-B157-402A21DFADD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C830-69D9-41AC-B157-402A21DFADD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C830-69D9-41AC-B157-402A21DFADD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C830-69D9-41AC-B157-402A21DFADD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C830-69D9-41AC-B157-402A21DFADD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C830-69D9-41AC-B157-402A21DFADD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C830-69D9-41AC-B157-402A21DFADD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C830-69D9-41AC-B157-402A21DFADD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C830-69D9-41AC-B157-402A21DFADD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C830-69D9-41AC-B157-402A21DFADD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C830-69D9-41AC-B157-402A21DFADD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C830-69D9-41AC-B157-402A21DFADD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C830-69D9-41AC-B157-402A21DFADD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C830-69D9-41AC-B157-402A21DFADD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C830-69D9-41AC-B157-402A21DFADD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B56E-64EA-4C33-BC41-ED0195BDC59A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CFCB-ED3C-4DE5-83FC-26A02FA4C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B56E-64EA-4C33-BC41-ED0195BDC59A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CFCB-ED3C-4DE5-83FC-26A02FA4C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CFCB-ED3C-4DE5-83FC-26A02FA4C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B56E-64EA-4C33-BC41-ED0195BDC59A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CFCB-ED3C-4DE5-83FC-26A02FA4C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B56E-64EA-4C33-BC41-ED0195BDC59A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CFCB-ED3C-4DE5-83FC-26A02FA4C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B56E-64EA-4C33-BC41-ED0195BDC59A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CFCB-ED3C-4DE5-83FC-26A02FA4C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B56E-64EA-4C33-BC41-ED0195BDC59A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CFCB-ED3C-4DE5-83FC-26A02FA4C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B56E-64EA-4C33-BC41-ED0195BDC59A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CFCB-ED3C-4DE5-83FC-26A02FA4C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B56E-64EA-4C33-BC41-ED0195BDC59A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CFCB-ED3C-4DE5-83FC-26A02FA4C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B56E-64EA-4C33-BC41-ED0195BDC59A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CFCB-ED3C-4DE5-83FC-26A02FA4C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CB56E-64EA-4C33-BC41-ED0195BDC59A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7CFCB-ED3C-4DE5-83FC-26A02FA4CD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6000"/>
            <a:ext cx="9144000" cy="76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38EB7-4FBB-4576-B38E-8D167D0940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457200" y="6248400"/>
            <a:ext cx="2667000" cy="4730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ARIZONA HOUSING FORUM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LIHTC Cost Containment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Tofel logo for use on line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433416" y="6019800"/>
            <a:ext cx="1524000" cy="97189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612852" y="6474023"/>
            <a:ext cx="1159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Presented by </a:t>
            </a:r>
            <a:endParaRPr lang="en-US" sz="1400" i="1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371600"/>
            <a:ext cx="914400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ARIZONA HOUSING FORUM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2286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LIHTC Cost Containment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Tofel logo for use on li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4800600"/>
            <a:ext cx="3226141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99173" y="4953000"/>
            <a:ext cx="141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Presented by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 and Engineer Selection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24000"/>
            <a:ext cx="5791200" cy="451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 and Engineer Selection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76400"/>
            <a:ext cx="838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Key selection criteria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  Have engineers work under the architect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  Discuss timelines up front and set up regular progress review meetings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  Collaboration with Owner and Contractor is critical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  Local architects understand local conditions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  For LIHTC projects, experience helps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  Must have strong multi-family resume</a:t>
            </a:r>
          </a:p>
          <a:p>
            <a:endParaRPr lang="en-US" dirty="0" smtClean="0"/>
          </a:p>
          <a:p>
            <a:r>
              <a:rPr lang="en-US" b="1" u="sng" dirty="0" smtClean="0"/>
              <a:t>Potential Pitfalls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Architects </a:t>
            </a:r>
            <a:r>
              <a:rPr lang="en-US" dirty="0" smtClean="0"/>
              <a:t>can impact building costs by as much as 25%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Many </a:t>
            </a:r>
            <a:r>
              <a:rPr lang="en-US" dirty="0" smtClean="0"/>
              <a:t>civil engineers don’t consider cost containment a key success criteria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Structural </a:t>
            </a:r>
            <a:r>
              <a:rPr lang="en-US" dirty="0" smtClean="0"/>
              <a:t>engineers who don’t have experience with Post-tension slabs tend to </a:t>
            </a:r>
            <a:r>
              <a:rPr lang="en-US" dirty="0" smtClean="0"/>
              <a:t>add additional </a:t>
            </a:r>
            <a:r>
              <a:rPr lang="en-US" dirty="0" smtClean="0"/>
              <a:t>“fudge” factors into their calculations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Mechanical </a:t>
            </a:r>
            <a:r>
              <a:rPr lang="en-US" dirty="0" smtClean="0"/>
              <a:t>and Electrical Engineers can double the costs of those trades if not designed properly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Contractor Selection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489362"/>
            <a:ext cx="6324600" cy="456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Selection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1671935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difference in construction costs between these two sites?</a:t>
            </a:r>
            <a:endParaRPr lang="en-US" sz="2400" dirty="0"/>
          </a:p>
        </p:txBody>
      </p:sp>
      <p:pic>
        <p:nvPicPr>
          <p:cNvPr id="7" name="Picture 4" descr="http://www.dailymail.com/mediafiles/thumbs/450/331.15384615385/SITEPREP3_I1207190829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667000"/>
            <a:ext cx="3975465" cy="2924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5" descr="J:\Jobs - Open\0249- Grandfamilies Place of Phx -New Const\0249  Photos\249-Oct-2011\grandfamiliesPhx_20111003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667000"/>
            <a:ext cx="3886200" cy="29146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419600" y="3810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Vs.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Selection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3000" y="1572492"/>
          <a:ext cx="6858000" cy="43942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571750"/>
                <a:gridCol w="2143125"/>
                <a:gridCol w="2143125"/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Mountain Area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Desert Area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Units</a:t>
                      </a:r>
                      <a:endParaRPr lang="en-US" sz="16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60</a:t>
                      </a:r>
                      <a:endParaRPr lang="en-US" sz="16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60</a:t>
                      </a:r>
                      <a:endParaRPr lang="en-US" sz="16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Buildings</a:t>
                      </a:r>
                      <a:endParaRPr lang="en-US" sz="16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</a:t>
                      </a:r>
                      <a:r>
                        <a:rPr lang="en-US" sz="1600" baseline="0" dirty="0" smtClean="0"/>
                        <a:t> SF</a:t>
                      </a:r>
                      <a:endParaRPr lang="en-US" sz="16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52,433</a:t>
                      </a:r>
                      <a:endParaRPr lang="en-US" sz="16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45,610</a:t>
                      </a:r>
                      <a:endParaRPr lang="en-US" sz="16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Lot Size</a:t>
                      </a:r>
                      <a:endParaRPr lang="en-US" sz="16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7.11 Acres</a:t>
                      </a:r>
                      <a:endParaRPr lang="en-US" sz="16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6.39</a:t>
                      </a:r>
                      <a:r>
                        <a:rPr lang="en-US" sz="1600" baseline="0" dirty="0" smtClean="0"/>
                        <a:t> Acres</a:t>
                      </a:r>
                      <a:endParaRPr lang="en-US" sz="16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Soil</a:t>
                      </a:r>
                      <a:endParaRPr lang="en-US" sz="16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Very-Expansive</a:t>
                      </a:r>
                      <a:r>
                        <a:rPr lang="en-US" sz="1600" baseline="0" dirty="0" smtClean="0"/>
                        <a:t> Clay</a:t>
                      </a:r>
                      <a:endParaRPr lang="en-US" sz="16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Silty</a:t>
                      </a:r>
                      <a:r>
                        <a:rPr lang="en-US" sz="1600" dirty="0" smtClean="0"/>
                        <a:t>-Sand</a:t>
                      </a:r>
                      <a:endParaRPr lang="en-US" sz="16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Hard Dig</a:t>
                      </a:r>
                      <a:endParaRPr lang="en-US" sz="16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Import</a:t>
                      </a:r>
                      <a:endParaRPr lang="en-US" sz="16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11,000 CY</a:t>
                      </a:r>
                      <a:endParaRPr lang="en-US" sz="16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Balanced Site</a:t>
                      </a:r>
                      <a:endParaRPr lang="en-US" sz="16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Retaining</a:t>
                      </a:r>
                      <a:r>
                        <a:rPr lang="en-US" sz="1600" baseline="0" dirty="0" smtClean="0"/>
                        <a:t> Walls</a:t>
                      </a:r>
                      <a:endParaRPr lang="en-US" sz="16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693 LF</a:t>
                      </a:r>
                      <a:endParaRPr lang="en-US" sz="16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 LF</a:t>
                      </a:r>
                      <a:endParaRPr lang="en-US" sz="16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Buildable Months/Yr</a:t>
                      </a:r>
                      <a:endParaRPr lang="en-US" sz="16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10 -</a:t>
                      </a:r>
                      <a:r>
                        <a:rPr lang="en-US" sz="1600" baseline="0" dirty="0" smtClean="0"/>
                        <a:t> 11</a:t>
                      </a:r>
                      <a:endParaRPr lang="en-US" sz="16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Site Costs</a:t>
                      </a:r>
                      <a:endParaRPr lang="en-US" sz="16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$2,437,000</a:t>
                      </a:r>
                      <a:endParaRPr lang="en-US" sz="16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$1,520,000</a:t>
                      </a:r>
                      <a:endParaRPr lang="en-US" sz="16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Slab</a:t>
                      </a:r>
                      <a:r>
                        <a:rPr lang="en-US" sz="1600" baseline="0" dirty="0" smtClean="0"/>
                        <a:t> Costs</a:t>
                      </a:r>
                      <a:endParaRPr lang="en-US" sz="16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$647,743</a:t>
                      </a:r>
                      <a:endParaRPr lang="en-US" sz="16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$528,080</a:t>
                      </a:r>
                      <a:endParaRPr lang="en-US" sz="16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Cost / Unit</a:t>
                      </a:r>
                      <a:endParaRPr lang="en-US" sz="16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$139,000</a:t>
                      </a:r>
                      <a:endParaRPr lang="en-US" sz="16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$112,000</a:t>
                      </a:r>
                      <a:endParaRPr lang="en-US" sz="16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is the cost difference between rural and Tucson / Phoenix based projects?</a:t>
            </a:r>
            <a:endParaRPr lang="en-US" sz="2400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152400" y="2209800"/>
          <a:ext cx="86868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In-fill project considerations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  <p:pic>
        <p:nvPicPr>
          <p:cNvPr id="8" name="Picture 2" descr="J:\Jobs - Open\0247- Lofts at McKinley (Tofel)\247- Photos\247-Sep 2012\loftsMcKinley_20120905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5281408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638800" y="1600200"/>
            <a:ext cx="3276600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Cost Drivers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Demolition / Abatement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Structured Parking ~ $12k per stall vs. $1k for surface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City’s typically make you upgrade off-site water / sewer lines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Phoenix new downtown development code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Cost / SF increases as a building gets to be over 4 stories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Staging / Shoring / Traffic Control can all add costs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Efficiency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943600" y="1600200"/>
            <a:ext cx="3048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How many units?</a:t>
            </a:r>
          </a:p>
          <a:p>
            <a:r>
              <a:rPr lang="en-US" sz="2400" dirty="0" smtClean="0"/>
              <a:t>How many stories?</a:t>
            </a:r>
          </a:p>
          <a:p>
            <a:r>
              <a:rPr lang="en-US" sz="2400" dirty="0" smtClean="0"/>
              <a:t>Interior Corridors vs. exterior catwalks?</a:t>
            </a:r>
            <a:endParaRPr lang="en-US" sz="2400" dirty="0"/>
          </a:p>
          <a:p>
            <a:r>
              <a:rPr lang="en-US" sz="2400" dirty="0" smtClean="0"/>
              <a:t>Impact of elevators</a:t>
            </a:r>
          </a:p>
        </p:txBody>
      </p:sp>
      <p:pic>
        <p:nvPicPr>
          <p:cNvPr id="8" name="Picture 3" descr="J:\Jobs - Open\0263- Casa del Sol Apartments\0263  Photos\263-September-2012\casaDelSol_20120904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5484539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Rehab Cost Drivers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5638800" y="1600200"/>
            <a:ext cx="3429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Tenant Relocation</a:t>
            </a:r>
          </a:p>
          <a:p>
            <a:r>
              <a:rPr lang="en-US" sz="2400" dirty="0" smtClean="0"/>
              <a:t>Accurate CNA</a:t>
            </a:r>
          </a:p>
          <a:p>
            <a:r>
              <a:rPr lang="en-US" sz="2400" dirty="0" smtClean="0"/>
              <a:t>Early Contractor &amp; Architect Involvement</a:t>
            </a:r>
          </a:p>
          <a:p>
            <a:r>
              <a:rPr lang="en-US" sz="2400" dirty="0" smtClean="0"/>
              <a:t>Evaluation of Functional </a:t>
            </a:r>
            <a:r>
              <a:rPr lang="en-US" sz="2400" dirty="0" err="1" smtClean="0"/>
              <a:t>Obsolence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7" name="Picture 2" descr="J:\Jobs - Open\0248- North 17 Apartments\248- Photos\248- Sep-2011\north17_20110907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5181600" cy="3888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and Healthy Construction</a:t>
            </a:r>
            <a:endParaRPr lang="en-US" dirty="0"/>
          </a:p>
        </p:txBody>
      </p:sp>
      <p:pic>
        <p:nvPicPr>
          <p:cNvPr id="9" name="Picture 6" descr="Solar panels cover the roof of a Sam's Club store that was toured by California Gov. Arnold Schwarzenegger and Wal-Mart officials before their press conference on Earth Day, April 22, 2009 in Glendora, California.  Following the tour, the governor and Wal-Mart officials announced that Wal-Mart will expand its solar power programs by adding solar panels on 10 to 20 additional Wal-Mart facilities to generate up to 32 million kilowatt hours of renewable energy every year, the equivalent of powering more than 2,600 home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2574">
            <a:off x="6415676" y="1812778"/>
            <a:ext cx="22860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8" descr="http://www.randrbuildersllc.com/ICF%20Example%2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676400"/>
            <a:ext cx="2362200" cy="1771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2" descr="https://encrypted-tbn2.gstatic.com/images?q=tbn:ANd9GcSHHLBLGF1li1FYOj5bRoANZ_Ls1fcwy5ggnV-vKrv0I5IFwAF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75557">
            <a:off x="3314843" y="4045584"/>
            <a:ext cx="24384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4" descr="https://encrypted-tbn2.gstatic.com/images?q=tbn:ANd9GcTfL6x_UbloTM93_lZr_s5nm5Lb5OKw_7SdOHF_AraVZkmP-NKd9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56208">
            <a:off x="442375" y="3927723"/>
            <a:ext cx="2466975" cy="18478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16" descr="https://encrypted-tbn2.gstatic.com/images?q=tbn:ANd9GcRqOyascUYOjhVlwn_otZNZLajUv51o9KThFFeWh9xDJnwsGuD0T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429000"/>
            <a:ext cx="1847850" cy="2466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20" descr="https://encrypted-tbn0.gstatic.com/images?q=tbn:ANd9GcRfqVi7OiDR24raidppDcAgRP05p5udhp6PNpI0bxAjGy2dI5rVNQ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0" y="1752600"/>
            <a:ext cx="1828800" cy="18379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Company Introduction</a:t>
            </a:r>
          </a:p>
          <a:p>
            <a:r>
              <a:rPr lang="en-US" sz="2400" dirty="0" smtClean="0"/>
              <a:t>Review of Historical Cost Trends</a:t>
            </a:r>
          </a:p>
          <a:p>
            <a:r>
              <a:rPr lang="en-US" sz="2400" dirty="0" smtClean="0"/>
              <a:t>Factors that Impact Project Costs</a:t>
            </a:r>
          </a:p>
          <a:p>
            <a:pPr lvl="1"/>
            <a:r>
              <a:rPr lang="en-US" sz="2000" dirty="0" smtClean="0"/>
              <a:t>General</a:t>
            </a:r>
          </a:p>
          <a:p>
            <a:pPr lvl="1"/>
            <a:r>
              <a:rPr lang="en-US" sz="2000" dirty="0" smtClean="0"/>
              <a:t>Architect and Engineer Selection</a:t>
            </a:r>
          </a:p>
          <a:p>
            <a:pPr lvl="1"/>
            <a:r>
              <a:rPr lang="en-US" sz="2000" dirty="0" smtClean="0"/>
              <a:t>Contractor Selection</a:t>
            </a:r>
          </a:p>
          <a:p>
            <a:pPr lvl="1"/>
            <a:r>
              <a:rPr lang="en-US" sz="2000" dirty="0" smtClean="0"/>
              <a:t>Site Selection</a:t>
            </a:r>
          </a:p>
          <a:p>
            <a:pPr lvl="1"/>
            <a:r>
              <a:rPr lang="en-US" sz="2000" dirty="0" smtClean="0"/>
              <a:t>Location &amp; In-fill</a:t>
            </a:r>
          </a:p>
          <a:p>
            <a:pPr lvl="1"/>
            <a:r>
              <a:rPr lang="en-US" sz="2000" dirty="0" smtClean="0"/>
              <a:t>Building Efficiencies</a:t>
            </a:r>
          </a:p>
          <a:p>
            <a:pPr lvl="1"/>
            <a:r>
              <a:rPr lang="en-US" sz="2000" dirty="0" smtClean="0"/>
              <a:t>Green Building</a:t>
            </a:r>
          </a:p>
          <a:p>
            <a:pPr lvl="1"/>
            <a:r>
              <a:rPr lang="en-US" sz="2000" dirty="0" smtClean="0"/>
              <a:t>Value Engineering</a:t>
            </a:r>
          </a:p>
          <a:p>
            <a:r>
              <a:rPr lang="en-US" sz="2400" dirty="0" smtClean="0"/>
              <a:t>Forecast of Construction Costs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Engineering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447800"/>
            <a:ext cx="9144000" cy="464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522048"/>
            <a:ext cx="6781800" cy="452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 of Construction Costs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447800"/>
            <a:ext cx="9144000" cy="464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blog.salazarpackaging.com/wp-content/uploads/8.-rising-corrugated-prices-grap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000"/>
            <a:ext cx="57912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 smtClean="0"/>
          </a:p>
          <a:p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Questions?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T.A. Construction Company, Inc. was formed in 1984</a:t>
            </a:r>
          </a:p>
          <a:p>
            <a:r>
              <a:rPr lang="en-US" dirty="0" smtClean="0"/>
              <a:t>TA Construction &amp; </a:t>
            </a:r>
            <a:r>
              <a:rPr lang="en-US" dirty="0" err="1" smtClean="0"/>
              <a:t>Wallick</a:t>
            </a:r>
            <a:r>
              <a:rPr lang="en-US" dirty="0" smtClean="0"/>
              <a:t> Companies formed TA-</a:t>
            </a:r>
            <a:r>
              <a:rPr lang="en-US" dirty="0" err="1" smtClean="0"/>
              <a:t>Wallick</a:t>
            </a:r>
            <a:r>
              <a:rPr lang="en-US" dirty="0" smtClean="0"/>
              <a:t> Construction LLC in 1998</a:t>
            </a:r>
          </a:p>
          <a:p>
            <a:r>
              <a:rPr lang="en-US" dirty="0" smtClean="0"/>
              <a:t>TA and </a:t>
            </a:r>
            <a:r>
              <a:rPr lang="en-US" dirty="0" err="1" smtClean="0"/>
              <a:t>Wallick</a:t>
            </a:r>
            <a:r>
              <a:rPr lang="en-US" dirty="0" smtClean="0"/>
              <a:t> dissolved their corporation in 2005</a:t>
            </a:r>
          </a:p>
          <a:p>
            <a:r>
              <a:rPr lang="en-US" dirty="0" smtClean="0"/>
              <a:t>In 2005, renamed the company to Tofel Construction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tMtnVillas_20110504 (23)_broch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295400"/>
            <a:ext cx="2743200" cy="1299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Multifamily Housing Completed by Type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Tax Credit projects – 60</a:t>
            </a:r>
          </a:p>
          <a:p>
            <a:r>
              <a:rPr lang="en-US" dirty="0" smtClean="0"/>
              <a:t>HUD projects – 28</a:t>
            </a:r>
          </a:p>
          <a:p>
            <a:r>
              <a:rPr lang="en-US" dirty="0" smtClean="0"/>
              <a:t>Affordable Housing projects – 78</a:t>
            </a:r>
          </a:p>
          <a:p>
            <a:r>
              <a:rPr lang="en-US" dirty="0" smtClean="0"/>
              <a:t>Luxury Housing projects – 7</a:t>
            </a:r>
          </a:p>
          <a:p>
            <a:r>
              <a:rPr lang="en-US" dirty="0" smtClean="0"/>
              <a:t>Market-rate Housing projects – 29</a:t>
            </a:r>
          </a:p>
          <a:p>
            <a:r>
              <a:rPr lang="en-US" dirty="0" smtClean="0"/>
              <a:t>Rehab projects – 14</a:t>
            </a:r>
          </a:p>
          <a:p>
            <a:r>
              <a:rPr lang="en-US" dirty="0" smtClean="0"/>
              <a:t>Senior living projects - 18</a:t>
            </a:r>
            <a:endParaRPr lang="en-US" dirty="0"/>
          </a:p>
        </p:txBody>
      </p:sp>
      <p:pic>
        <p:nvPicPr>
          <p:cNvPr id="5" name="Picture 4" descr="Sahara Luna progress 2006-11-06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09675">
            <a:off x="7180411" y="3166245"/>
            <a:ext cx="1828800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Becket House finals 2008-10-10 (7)broch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76588">
            <a:off x="5622375" y="4576017"/>
            <a:ext cx="2059388" cy="15703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47800"/>
            <a:ext cx="9144000" cy="464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Multifamily Construction Specialists - AZ</a:t>
            </a:r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953000" y="1524000"/>
            <a:ext cx="4191000" cy="5105400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Benson (2)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both Tax Credit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Buckeye (1)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Tax Credit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Chandler (1)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Coolidge (1)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Tax Credit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Douglas (1)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Tax Credit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Flagstaff (1)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Florence (1)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Tax Credit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Gilbert (1)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Glendale (5)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3 were Tax Credit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Lake Havasu City (1)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Tax Credit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Mesa (2)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1 was a Tax Credit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Nogales (1)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Tax Credit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Peoria (2)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1 was a Tax Credit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Payson (1)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Tax Credit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Phoenix (18)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12 were Tax Credit</a:t>
            </a:r>
            <a:endParaRPr lang="en-US" sz="3200" i="1" dirty="0" smtClean="0">
              <a:solidFill>
                <a:srgbClr val="7030A0"/>
              </a:solidFill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latin typeface="Cambria" pitchFamily="18" charset="0"/>
              </a:rPr>
              <a:t>Pinetop (1)</a:t>
            </a:r>
            <a:r>
              <a:rPr lang="en-US" sz="3200" i="1" dirty="0" smtClean="0">
                <a:solidFill>
                  <a:srgbClr val="7030A0"/>
                </a:solidFill>
                <a:latin typeface="Cambria" pitchFamily="18" charset="0"/>
              </a:rPr>
              <a:t> Tax Credit</a:t>
            </a:r>
            <a:endParaRPr lang="en-US" sz="3200" dirty="0" smtClean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latin typeface="Cambria" pitchFamily="18" charset="0"/>
              </a:rPr>
              <a:t>Safford (1)</a:t>
            </a:r>
            <a:r>
              <a:rPr lang="en-US" sz="3200" i="1" dirty="0" smtClean="0">
                <a:solidFill>
                  <a:srgbClr val="7030A0"/>
                </a:solidFill>
                <a:latin typeface="Cambria" pitchFamily="18" charset="0"/>
              </a:rPr>
              <a:t> Tax Credit</a:t>
            </a:r>
            <a:endParaRPr lang="en-US" sz="3200" dirty="0" smtClean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err="1" smtClean="0">
                <a:latin typeface="Cambria" pitchFamily="18" charset="0"/>
              </a:rPr>
              <a:t>Sahuarita</a:t>
            </a:r>
            <a:r>
              <a:rPr lang="en-US" sz="3200" dirty="0" smtClean="0">
                <a:latin typeface="Cambria" pitchFamily="18" charset="0"/>
              </a:rPr>
              <a:t> (1)</a:t>
            </a:r>
            <a:r>
              <a:rPr lang="en-US" sz="3200" i="1" dirty="0" smtClean="0">
                <a:solidFill>
                  <a:srgbClr val="7030A0"/>
                </a:solidFill>
                <a:latin typeface="Cambria" pitchFamily="18" charset="0"/>
              </a:rPr>
              <a:t> Tax Credit</a:t>
            </a:r>
            <a:endParaRPr lang="en-US" sz="3200" dirty="0" smtClean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latin typeface="Cambria" pitchFamily="18" charset="0"/>
              </a:rPr>
              <a:t>San Luis (1)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latin typeface="Cambria" pitchFamily="18" charset="0"/>
              </a:rPr>
              <a:t>Show Low (2)</a:t>
            </a:r>
            <a:r>
              <a:rPr lang="en-US" sz="3200" i="1" dirty="0" smtClean="0">
                <a:solidFill>
                  <a:srgbClr val="7030A0"/>
                </a:solidFill>
                <a:latin typeface="Cambria" pitchFamily="18" charset="0"/>
              </a:rPr>
              <a:t> both Tax Credit</a:t>
            </a:r>
            <a:endParaRPr lang="en-US" sz="3200" dirty="0" smtClean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latin typeface="Cambria" pitchFamily="18" charset="0"/>
              </a:rPr>
              <a:t>Sierra Vista (1)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latin typeface="Cambria" pitchFamily="18" charset="0"/>
              </a:rPr>
              <a:t>Somerton (1)</a:t>
            </a:r>
            <a:r>
              <a:rPr lang="en-US" sz="3200" i="1" dirty="0" smtClean="0">
                <a:solidFill>
                  <a:srgbClr val="7030A0"/>
                </a:solidFill>
                <a:latin typeface="Cambria" pitchFamily="18" charset="0"/>
              </a:rPr>
              <a:t> Tax Credit</a:t>
            </a:r>
            <a:endParaRPr lang="en-US" sz="3200" dirty="0" smtClean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latin typeface="Cambria" pitchFamily="18" charset="0"/>
              </a:rPr>
              <a:t>Surprise (2)</a:t>
            </a:r>
            <a:r>
              <a:rPr lang="en-US" sz="3200" i="1" dirty="0" smtClean="0">
                <a:solidFill>
                  <a:srgbClr val="7030A0"/>
                </a:solidFill>
                <a:latin typeface="Cambria" pitchFamily="18" charset="0"/>
              </a:rPr>
              <a:t> both Tax Credit</a:t>
            </a:r>
            <a:endParaRPr lang="en-US" sz="3200" dirty="0" smtClean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err="1" smtClean="0">
                <a:latin typeface="Cambria" pitchFamily="18" charset="0"/>
              </a:rPr>
              <a:t>Tolleson</a:t>
            </a:r>
            <a:r>
              <a:rPr lang="en-US" sz="3200" dirty="0" smtClean="0">
                <a:latin typeface="Cambria" pitchFamily="18" charset="0"/>
              </a:rPr>
              <a:t> (1)</a:t>
            </a:r>
            <a:r>
              <a:rPr lang="en-US" sz="3200" i="1" dirty="0" smtClean="0">
                <a:solidFill>
                  <a:srgbClr val="7030A0"/>
                </a:solidFill>
                <a:latin typeface="Cambria" pitchFamily="18" charset="0"/>
              </a:rPr>
              <a:t> Tax Credit</a:t>
            </a:r>
            <a:endParaRPr lang="en-US" sz="3200" dirty="0" smtClean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latin typeface="Cambria" pitchFamily="18" charset="0"/>
              </a:rPr>
              <a:t>Tucson (29)</a:t>
            </a:r>
            <a:r>
              <a:rPr lang="en-US" sz="3200" i="1" dirty="0" smtClean="0">
                <a:solidFill>
                  <a:srgbClr val="7030A0"/>
                </a:solidFill>
                <a:latin typeface="Cambria" pitchFamily="18" charset="0"/>
              </a:rPr>
              <a:t> 10 were Tax Credit</a:t>
            </a:r>
            <a:endParaRPr lang="en-US" sz="3200" dirty="0" smtClean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latin typeface="Cambria" pitchFamily="18" charset="0"/>
              </a:rPr>
              <a:t>Wickenburg (1)</a:t>
            </a:r>
            <a:r>
              <a:rPr lang="en-US" sz="3200" i="1" dirty="0" smtClean="0">
                <a:solidFill>
                  <a:srgbClr val="7030A0"/>
                </a:solidFill>
                <a:latin typeface="Cambria" pitchFamily="18" charset="0"/>
              </a:rPr>
              <a:t> Tax Credit</a:t>
            </a:r>
            <a:endParaRPr lang="en-US" sz="3200" dirty="0" smtClean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err="1" smtClean="0">
                <a:latin typeface="Cambria" pitchFamily="18" charset="0"/>
              </a:rPr>
              <a:t>Willcox</a:t>
            </a:r>
            <a:r>
              <a:rPr lang="en-US" sz="3200" dirty="0" smtClean="0">
                <a:latin typeface="Cambria" pitchFamily="18" charset="0"/>
              </a:rPr>
              <a:t> (1)</a:t>
            </a:r>
            <a:r>
              <a:rPr lang="en-US" sz="3200" i="1" dirty="0" smtClean="0">
                <a:solidFill>
                  <a:srgbClr val="7030A0"/>
                </a:solidFill>
                <a:latin typeface="Cambria" pitchFamily="18" charset="0"/>
              </a:rPr>
              <a:t> Tax Credit</a:t>
            </a:r>
            <a:endParaRPr lang="en-US" sz="3200" dirty="0" smtClean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latin typeface="Cambria" pitchFamily="18" charset="0"/>
              </a:rPr>
              <a:t>Winslow (1)</a:t>
            </a:r>
            <a:r>
              <a:rPr lang="en-US" sz="3200" i="1" dirty="0" smtClean="0">
                <a:solidFill>
                  <a:srgbClr val="7030A0"/>
                </a:solidFill>
                <a:latin typeface="Cambria" pitchFamily="18" charset="0"/>
              </a:rPr>
              <a:t> Tax Credit</a:t>
            </a:r>
            <a:endParaRPr lang="en-US" sz="3200" dirty="0" smtClean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latin typeface="Cambria" pitchFamily="18" charset="0"/>
              </a:rPr>
              <a:t>Yuma (1)</a:t>
            </a:r>
            <a:r>
              <a:rPr lang="en-US" sz="3200" i="1" dirty="0" smtClean="0">
                <a:solidFill>
                  <a:srgbClr val="7030A0"/>
                </a:solidFill>
                <a:latin typeface="Cambria" pitchFamily="18" charset="0"/>
              </a:rPr>
              <a:t> Tax Credit</a:t>
            </a:r>
            <a:endParaRPr lang="en-US" sz="3200" dirty="0" smtClean="0">
              <a:latin typeface="Cambria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10" name="Picture 9" descr="AZ MF projects map w_Fla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447800"/>
            <a:ext cx="3962400" cy="4588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447800"/>
            <a:ext cx="9144000" cy="464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Multifamily Construction Specialists - NM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Cambria" pitchFamily="18" charset="0"/>
              </a:rPr>
              <a:t>Albuquerque (3) </a:t>
            </a:r>
            <a:r>
              <a:rPr lang="en-US" sz="2000" i="1" dirty="0" smtClean="0">
                <a:solidFill>
                  <a:srgbClr val="7030A0"/>
                </a:solidFill>
                <a:latin typeface="Cambria" pitchFamily="18" charset="0"/>
              </a:rPr>
              <a:t>all Tax Credit</a:t>
            </a:r>
            <a:endParaRPr lang="en-US" sz="2000" dirty="0" smtClean="0">
              <a:latin typeface="Cambria" pitchFamily="18" charset="0"/>
            </a:endParaRPr>
          </a:p>
          <a:p>
            <a:r>
              <a:rPr lang="en-US" sz="2000" dirty="0" smtClean="0">
                <a:latin typeface="Cambria" pitchFamily="18" charset="0"/>
              </a:rPr>
              <a:t>Bloomfield (1) </a:t>
            </a:r>
            <a:r>
              <a:rPr lang="en-US" sz="2000" i="1" dirty="0" smtClean="0">
                <a:solidFill>
                  <a:srgbClr val="7030A0"/>
                </a:solidFill>
                <a:latin typeface="Cambria" pitchFamily="18" charset="0"/>
              </a:rPr>
              <a:t>Tax Credit</a:t>
            </a:r>
            <a:endParaRPr lang="en-US" sz="2000" dirty="0" smtClean="0">
              <a:latin typeface="Cambria" pitchFamily="18" charset="0"/>
            </a:endParaRPr>
          </a:p>
          <a:p>
            <a:r>
              <a:rPr lang="en-US" sz="2000" dirty="0" smtClean="0">
                <a:latin typeface="Cambria" pitchFamily="18" charset="0"/>
              </a:rPr>
              <a:t>Clovis (2) </a:t>
            </a:r>
            <a:r>
              <a:rPr lang="en-US" sz="2000" i="1" dirty="0" smtClean="0">
                <a:solidFill>
                  <a:srgbClr val="7030A0"/>
                </a:solidFill>
                <a:latin typeface="Cambria" pitchFamily="18" charset="0"/>
              </a:rPr>
              <a:t>both Tax Credit</a:t>
            </a:r>
            <a:endParaRPr lang="en-US" sz="2000" dirty="0" smtClean="0">
              <a:latin typeface="Cambria" pitchFamily="18" charset="0"/>
            </a:endParaRPr>
          </a:p>
          <a:p>
            <a:r>
              <a:rPr lang="en-US" sz="2000" dirty="0" smtClean="0">
                <a:latin typeface="Cambria" pitchFamily="18" charset="0"/>
              </a:rPr>
              <a:t>Gallup (1) </a:t>
            </a:r>
            <a:r>
              <a:rPr lang="en-US" sz="2000" i="1" dirty="0" smtClean="0">
                <a:solidFill>
                  <a:srgbClr val="7030A0"/>
                </a:solidFill>
                <a:latin typeface="Cambria" pitchFamily="18" charset="0"/>
              </a:rPr>
              <a:t>Tax Credit</a:t>
            </a:r>
            <a:r>
              <a:rPr lang="en-US" sz="2000" dirty="0" smtClean="0">
                <a:latin typeface="Cambria" pitchFamily="18" charset="0"/>
              </a:rPr>
              <a:t>                 </a:t>
            </a:r>
          </a:p>
          <a:p>
            <a:r>
              <a:rPr lang="en-US" sz="2000" dirty="0" smtClean="0">
                <a:latin typeface="Cambria" pitchFamily="18" charset="0"/>
              </a:rPr>
              <a:t>Rio Rancho (1) </a:t>
            </a:r>
            <a:r>
              <a:rPr lang="en-US" sz="2000" i="1" dirty="0" smtClean="0">
                <a:solidFill>
                  <a:srgbClr val="7030A0"/>
                </a:solidFill>
                <a:latin typeface="Cambria" pitchFamily="18" charset="0"/>
              </a:rPr>
              <a:t>Tax Credit</a:t>
            </a:r>
            <a:endParaRPr lang="en-US" sz="2000" dirty="0" smtClean="0">
              <a:latin typeface="Cambria" pitchFamily="18" charset="0"/>
            </a:endParaRPr>
          </a:p>
          <a:p>
            <a:r>
              <a:rPr lang="en-US" sz="2000" dirty="0" smtClean="0">
                <a:latin typeface="Cambria" pitchFamily="18" charset="0"/>
              </a:rPr>
              <a:t>Santa Fe (1)</a:t>
            </a:r>
          </a:p>
          <a:p>
            <a:r>
              <a:rPr lang="en-US" sz="2000" dirty="0" smtClean="0">
                <a:latin typeface="Cambria" pitchFamily="18" charset="0"/>
              </a:rPr>
              <a:t>Taos (1) </a:t>
            </a:r>
            <a:r>
              <a:rPr lang="en-US" sz="2000" i="1" dirty="0" smtClean="0">
                <a:solidFill>
                  <a:srgbClr val="7030A0"/>
                </a:solidFill>
                <a:latin typeface="Cambria" pitchFamily="18" charset="0"/>
              </a:rPr>
              <a:t>Tax Credit</a:t>
            </a:r>
            <a:endParaRPr lang="en-US" sz="2000" dirty="0" smtClean="0">
              <a:latin typeface="Cambria" pitchFamily="18" charset="0"/>
            </a:endParaRPr>
          </a:p>
          <a:p>
            <a:r>
              <a:rPr lang="en-US" sz="2000" dirty="0" err="1" smtClean="0">
                <a:latin typeface="Cambria" pitchFamily="18" charset="0"/>
              </a:rPr>
              <a:t>Texico</a:t>
            </a:r>
            <a:r>
              <a:rPr lang="en-US" sz="2000" dirty="0" smtClean="0">
                <a:latin typeface="Cambria" pitchFamily="18" charset="0"/>
              </a:rPr>
              <a:t> (1) </a:t>
            </a:r>
            <a:r>
              <a:rPr lang="en-US" sz="2000" i="1" dirty="0" smtClean="0">
                <a:solidFill>
                  <a:srgbClr val="7030A0"/>
                </a:solidFill>
                <a:latin typeface="Cambria" pitchFamily="18" charset="0"/>
              </a:rPr>
              <a:t>Tax Credit</a:t>
            </a:r>
            <a:endParaRPr lang="en-US" sz="2000" dirty="0" smtClean="0">
              <a:latin typeface="Cambria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90373"/>
            <a:ext cx="3927475" cy="412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Review of Cost Trends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152400" y="1371601"/>
          <a:ext cx="8991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per SF Analysis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152400" y="990600"/>
          <a:ext cx="9144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that Impact Project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Financing</a:t>
            </a:r>
          </a:p>
          <a:p>
            <a:pPr lvl="2"/>
            <a:r>
              <a:rPr lang="en-US" dirty="0" smtClean="0"/>
              <a:t>Davis-Bacon</a:t>
            </a:r>
          </a:p>
          <a:p>
            <a:pPr lvl="3"/>
            <a:r>
              <a:rPr lang="en-US" dirty="0" smtClean="0"/>
              <a:t>Residential (+5%) </a:t>
            </a:r>
            <a:r>
              <a:rPr lang="en-US" dirty="0" err="1" smtClean="0"/>
              <a:t>vs</a:t>
            </a:r>
            <a:r>
              <a:rPr lang="en-US" dirty="0" smtClean="0"/>
              <a:t> Commercial wage rates (+25%)</a:t>
            </a:r>
          </a:p>
          <a:p>
            <a:pPr lvl="2"/>
            <a:r>
              <a:rPr lang="en-US" dirty="0" smtClean="0"/>
              <a:t>Section 3 </a:t>
            </a:r>
          </a:p>
          <a:p>
            <a:pPr lvl="3"/>
            <a:r>
              <a:rPr lang="en-US" dirty="0" smtClean="0"/>
              <a:t>Generally not a cost impact, just paperwork issue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ofel">
      <a:dk1>
        <a:srgbClr val="004F59"/>
      </a:dk1>
      <a:lt1>
        <a:srgbClr val="F2E7D4"/>
      </a:lt1>
      <a:dk2>
        <a:srgbClr val="734022"/>
      </a:dk2>
      <a:lt2>
        <a:srgbClr val="FAE9C5"/>
      </a:lt2>
      <a:accent1>
        <a:srgbClr val="C88A10"/>
      </a:accent1>
      <a:accent2>
        <a:srgbClr val="594A42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838</Words>
  <Application>Microsoft Office PowerPoint</Application>
  <PresentationFormat>On-screen Show (4:3)</PresentationFormat>
  <Paragraphs>213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ARIZONA HOUSING FORUM</vt:lpstr>
      <vt:lpstr>Overview</vt:lpstr>
      <vt:lpstr>Company Introduction</vt:lpstr>
      <vt:lpstr>Multifamily Housing Completed by Type</vt:lpstr>
      <vt:lpstr>Multifamily Construction Specialists - AZ</vt:lpstr>
      <vt:lpstr>Multifamily Construction Specialists - NM</vt:lpstr>
      <vt:lpstr>Historical Review of Cost Trends</vt:lpstr>
      <vt:lpstr>Cost per SF Analysis</vt:lpstr>
      <vt:lpstr>Factors that Impact Project Costs</vt:lpstr>
      <vt:lpstr>Architect and Engineer Selection</vt:lpstr>
      <vt:lpstr>Architect and Engineer Selection</vt:lpstr>
      <vt:lpstr>Contractor Selection</vt:lpstr>
      <vt:lpstr>Site Selection</vt:lpstr>
      <vt:lpstr>Site Selection</vt:lpstr>
      <vt:lpstr>Project Location</vt:lpstr>
      <vt:lpstr>In-fill project considerations</vt:lpstr>
      <vt:lpstr>Building Efficiency</vt:lpstr>
      <vt:lpstr>Rehab Cost Drivers</vt:lpstr>
      <vt:lpstr>Green and Healthy Construction</vt:lpstr>
      <vt:lpstr>Value Engineering</vt:lpstr>
      <vt:lpstr>Forecast of Construction Costs</vt:lpstr>
      <vt:lpstr>Closing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bleon</dc:creator>
  <cp:lastModifiedBy>bleon</cp:lastModifiedBy>
  <cp:revision>90</cp:revision>
  <dcterms:created xsi:type="dcterms:W3CDTF">2012-09-26T17:50:35Z</dcterms:created>
  <dcterms:modified xsi:type="dcterms:W3CDTF">2012-10-02T15:45:24Z</dcterms:modified>
</cp:coreProperties>
</file>