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9"/>
  </p:notesMasterIdLst>
  <p:handoutMasterIdLst>
    <p:handoutMasterId r:id="rId40"/>
  </p:handoutMasterIdLst>
  <p:sldIdLst>
    <p:sldId id="258" r:id="rId2"/>
    <p:sldId id="260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79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FDE"/>
    <a:srgbClr val="2E3192"/>
    <a:srgbClr val="00807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8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92"/>
    </p:cViewPr>
  </p:sorterViewPr>
  <p:notesViewPr>
    <p:cSldViewPr>
      <p:cViewPr varScale="1">
        <p:scale>
          <a:sx n="107" d="100"/>
          <a:sy n="107" d="100"/>
        </p:scale>
        <p:origin x="-2622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8EAEE-44FF-4164-A93C-0073AD3E5398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1D4E6A-7A99-42D0-8B94-DEB520595764}">
      <dgm:prSet custT="1"/>
      <dgm:spPr/>
      <dgm:t>
        <a:bodyPr/>
        <a:lstStyle/>
        <a:p>
          <a:pPr rtl="0"/>
          <a:r>
            <a:rPr lang="en-US" sz="2800" dirty="0" smtClean="0"/>
            <a:t>Why does GP want LP to exit early?</a:t>
          </a:r>
          <a:endParaRPr lang="en-US" sz="2800" dirty="0"/>
        </a:p>
      </dgm:t>
    </dgm:pt>
    <dgm:pt modelId="{0935D3BE-02B6-41EE-B9E1-2329691366CC}" type="parTrans" cxnId="{E0F0F94D-00D2-4AA2-9BB0-85B77239DA8B}">
      <dgm:prSet/>
      <dgm:spPr/>
      <dgm:t>
        <a:bodyPr/>
        <a:lstStyle/>
        <a:p>
          <a:endParaRPr lang="en-US"/>
        </a:p>
      </dgm:t>
    </dgm:pt>
    <dgm:pt modelId="{7A4725E8-17D6-4D52-A2B4-FF16371C5D89}" type="sibTrans" cxnId="{E0F0F94D-00D2-4AA2-9BB0-85B77239DA8B}">
      <dgm:prSet/>
      <dgm:spPr/>
      <dgm:t>
        <a:bodyPr/>
        <a:lstStyle/>
        <a:p>
          <a:endParaRPr lang="en-US"/>
        </a:p>
      </dgm:t>
    </dgm:pt>
    <dgm:pt modelId="{8738FFB1-5004-4D70-A7A9-2E7FCAB6C9EF}">
      <dgm:prSet custT="1"/>
      <dgm:spPr/>
      <dgm:t>
        <a:bodyPr/>
        <a:lstStyle/>
        <a:p>
          <a:pPr rtl="0"/>
          <a:r>
            <a:rPr lang="en-US" sz="1800" dirty="0" smtClean="0"/>
            <a:t>Property has value, or will!</a:t>
          </a:r>
          <a:endParaRPr lang="en-US" sz="1800" dirty="0"/>
        </a:p>
      </dgm:t>
    </dgm:pt>
    <dgm:pt modelId="{04CFFE05-86DF-4A99-ACE3-B7C9CCEB1404}" type="parTrans" cxnId="{4635BF3E-5AC3-43C7-AEC8-5A67C279AB80}">
      <dgm:prSet/>
      <dgm:spPr/>
      <dgm:t>
        <a:bodyPr/>
        <a:lstStyle/>
        <a:p>
          <a:endParaRPr lang="en-US"/>
        </a:p>
      </dgm:t>
    </dgm:pt>
    <dgm:pt modelId="{1A5011CC-7ACB-4803-B81C-EC2DFA4E95C0}" type="sibTrans" cxnId="{4635BF3E-5AC3-43C7-AEC8-5A67C279AB80}">
      <dgm:prSet/>
      <dgm:spPr/>
      <dgm:t>
        <a:bodyPr/>
        <a:lstStyle/>
        <a:p>
          <a:endParaRPr lang="en-US"/>
        </a:p>
      </dgm:t>
    </dgm:pt>
    <dgm:pt modelId="{5C5D7828-F8ED-4328-8FC0-557F23801D66}">
      <dgm:prSet custT="1"/>
      <dgm:spPr/>
      <dgm:t>
        <a:bodyPr/>
        <a:lstStyle/>
        <a:p>
          <a:pPr rtl="0"/>
          <a:r>
            <a:rPr lang="en-US" sz="1800" dirty="0" smtClean="0"/>
            <a:t>Option to buyout LP for debt and exit taxes might be less before Y15</a:t>
          </a:r>
          <a:endParaRPr lang="en-US" sz="1800" dirty="0"/>
        </a:p>
      </dgm:t>
    </dgm:pt>
    <dgm:pt modelId="{265124E1-B94C-40D0-829D-888D90531BA2}" type="parTrans" cxnId="{EEDC8133-FE63-4A9A-9AE2-1B47D05987AB}">
      <dgm:prSet/>
      <dgm:spPr/>
      <dgm:t>
        <a:bodyPr/>
        <a:lstStyle/>
        <a:p>
          <a:endParaRPr lang="en-US"/>
        </a:p>
      </dgm:t>
    </dgm:pt>
    <dgm:pt modelId="{DD2D34FF-3443-44C3-A2FB-8F8C78DC1E0D}" type="sibTrans" cxnId="{EEDC8133-FE63-4A9A-9AE2-1B47D05987AB}">
      <dgm:prSet/>
      <dgm:spPr/>
      <dgm:t>
        <a:bodyPr/>
        <a:lstStyle/>
        <a:p>
          <a:endParaRPr lang="en-US"/>
        </a:p>
      </dgm:t>
    </dgm:pt>
    <dgm:pt modelId="{39BAB45F-8251-408A-9608-0AEBEEF6FB37}">
      <dgm:prSet custT="1"/>
      <dgm:spPr/>
      <dgm:t>
        <a:bodyPr/>
        <a:lstStyle/>
        <a:p>
          <a:pPr rtl="0"/>
          <a:r>
            <a:rPr lang="en-US" sz="2800" dirty="0" smtClean="0"/>
            <a:t>Why wouldn’t GP want LP to exit early?</a:t>
          </a:r>
          <a:endParaRPr lang="en-US" sz="2800" dirty="0"/>
        </a:p>
      </dgm:t>
    </dgm:pt>
    <dgm:pt modelId="{864A152E-0AAF-4BE8-8F52-80C2415F010E}" type="parTrans" cxnId="{0275A670-F678-453F-993F-33B2E40662FD}">
      <dgm:prSet/>
      <dgm:spPr/>
      <dgm:t>
        <a:bodyPr/>
        <a:lstStyle/>
        <a:p>
          <a:endParaRPr lang="en-US"/>
        </a:p>
      </dgm:t>
    </dgm:pt>
    <dgm:pt modelId="{76683F9F-84A2-4BFC-8C49-479589B9F7A2}" type="sibTrans" cxnId="{0275A670-F678-453F-993F-33B2E40662FD}">
      <dgm:prSet/>
      <dgm:spPr/>
      <dgm:t>
        <a:bodyPr/>
        <a:lstStyle/>
        <a:p>
          <a:endParaRPr lang="en-US"/>
        </a:p>
      </dgm:t>
    </dgm:pt>
    <dgm:pt modelId="{0A635077-3A3A-4BED-8365-9D99029AB5F1}">
      <dgm:prSet custT="1"/>
      <dgm:spPr/>
      <dgm:t>
        <a:bodyPr/>
        <a:lstStyle/>
        <a:p>
          <a:pPr rtl="0"/>
          <a:r>
            <a:rPr lang="en-US" sz="1800" dirty="0" smtClean="0"/>
            <a:t>LP might demand lots of money</a:t>
          </a:r>
          <a:endParaRPr lang="en-US" sz="1800" dirty="0"/>
        </a:p>
      </dgm:t>
    </dgm:pt>
    <dgm:pt modelId="{0C1A4383-F811-41E8-B83C-27FBE38875A3}" type="parTrans" cxnId="{5F18E30B-3C8E-48DE-B4E4-7F611ECCEF26}">
      <dgm:prSet/>
      <dgm:spPr/>
      <dgm:t>
        <a:bodyPr/>
        <a:lstStyle/>
        <a:p>
          <a:endParaRPr lang="en-US"/>
        </a:p>
      </dgm:t>
    </dgm:pt>
    <dgm:pt modelId="{C9922403-EE8A-4359-B385-1D4716BAE619}" type="sibTrans" cxnId="{5F18E30B-3C8E-48DE-B4E4-7F611ECCEF26}">
      <dgm:prSet/>
      <dgm:spPr/>
      <dgm:t>
        <a:bodyPr/>
        <a:lstStyle/>
        <a:p>
          <a:endParaRPr lang="en-US"/>
        </a:p>
      </dgm:t>
    </dgm:pt>
    <dgm:pt modelId="{EDE1C3EF-18CA-4F39-8DD5-7609E0F054DC}">
      <dgm:prSet custT="1"/>
      <dgm:spPr/>
      <dgm:t>
        <a:bodyPr/>
        <a:lstStyle/>
        <a:p>
          <a:pPr rtl="0"/>
          <a:r>
            <a:rPr lang="en-US" sz="1800" dirty="0" smtClean="0"/>
            <a:t>Option to buyout LP in Y15 might be cheaper if LP capital projected to be close to zero</a:t>
          </a:r>
          <a:endParaRPr lang="en-US" sz="1800" dirty="0"/>
        </a:p>
      </dgm:t>
    </dgm:pt>
    <dgm:pt modelId="{CCAFDBBC-F8B8-446F-ABB1-460D491E03CC}" type="parTrans" cxnId="{EBBA718F-64E0-45B6-9273-D6A88DA1D6A7}">
      <dgm:prSet/>
      <dgm:spPr/>
      <dgm:t>
        <a:bodyPr/>
        <a:lstStyle/>
        <a:p>
          <a:endParaRPr lang="en-US"/>
        </a:p>
      </dgm:t>
    </dgm:pt>
    <dgm:pt modelId="{082FA790-F54D-4B89-8231-E837A2076D96}" type="sibTrans" cxnId="{EBBA718F-64E0-45B6-9273-D6A88DA1D6A7}">
      <dgm:prSet/>
      <dgm:spPr/>
      <dgm:t>
        <a:bodyPr/>
        <a:lstStyle/>
        <a:p>
          <a:endParaRPr lang="en-US"/>
        </a:p>
      </dgm:t>
    </dgm:pt>
    <dgm:pt modelId="{6F97D8D8-A6F4-47ED-BAC2-37FB22E29F17}">
      <dgm:prSet custT="1"/>
      <dgm:spPr/>
      <dgm:t>
        <a:bodyPr/>
        <a:lstStyle/>
        <a:p>
          <a:pPr rtl="0"/>
          <a:r>
            <a:rPr lang="en-US" sz="1800" dirty="0" smtClean="0"/>
            <a:t>Some LPs demand that the GP post a bond</a:t>
          </a:r>
          <a:endParaRPr lang="en-US" sz="1800" dirty="0"/>
        </a:p>
      </dgm:t>
    </dgm:pt>
    <dgm:pt modelId="{FC14B3C5-CED4-4DC7-A8C2-7138BE77F226}" type="parTrans" cxnId="{7F0EFCFD-8D16-4D23-B20E-E8C33DFE861F}">
      <dgm:prSet/>
      <dgm:spPr/>
      <dgm:t>
        <a:bodyPr/>
        <a:lstStyle/>
        <a:p>
          <a:endParaRPr lang="en-US"/>
        </a:p>
      </dgm:t>
    </dgm:pt>
    <dgm:pt modelId="{B1902526-6123-4193-A2A8-EF3542CD1053}" type="sibTrans" cxnId="{7F0EFCFD-8D16-4D23-B20E-E8C33DFE861F}">
      <dgm:prSet/>
      <dgm:spPr/>
      <dgm:t>
        <a:bodyPr/>
        <a:lstStyle/>
        <a:p>
          <a:endParaRPr lang="en-US"/>
        </a:p>
      </dgm:t>
    </dgm:pt>
    <dgm:pt modelId="{C564A1D1-B5F6-4AE6-994A-392724149C61}" type="pres">
      <dgm:prSet presAssocID="{7DF8EAEE-44FF-4164-A93C-0073AD3E539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967D4B-0D67-4741-9CBB-6DAD08D6273B}" type="pres">
      <dgm:prSet presAssocID="{0C1D4E6A-7A99-42D0-8B94-DEB520595764}" presName="compNode" presStyleCnt="0"/>
      <dgm:spPr/>
    </dgm:pt>
    <dgm:pt modelId="{5F548D58-E141-4687-B89A-D3FBDD2F980A}" type="pres">
      <dgm:prSet presAssocID="{0C1D4E6A-7A99-42D0-8B94-DEB520595764}" presName="aNode" presStyleLbl="bgShp" presStyleIdx="0" presStyleCnt="2"/>
      <dgm:spPr/>
      <dgm:t>
        <a:bodyPr/>
        <a:lstStyle/>
        <a:p>
          <a:endParaRPr lang="en-US"/>
        </a:p>
      </dgm:t>
    </dgm:pt>
    <dgm:pt modelId="{BBC8F54E-A2BB-4F4E-8BC2-6BB1C9FF0198}" type="pres">
      <dgm:prSet presAssocID="{0C1D4E6A-7A99-42D0-8B94-DEB520595764}" presName="textNode" presStyleLbl="bgShp" presStyleIdx="0" presStyleCnt="2"/>
      <dgm:spPr/>
      <dgm:t>
        <a:bodyPr/>
        <a:lstStyle/>
        <a:p>
          <a:endParaRPr lang="en-US"/>
        </a:p>
      </dgm:t>
    </dgm:pt>
    <dgm:pt modelId="{9E9F7B72-DB23-4B96-8882-30050E99B6F4}" type="pres">
      <dgm:prSet presAssocID="{0C1D4E6A-7A99-42D0-8B94-DEB520595764}" presName="compChildNode" presStyleCnt="0"/>
      <dgm:spPr/>
    </dgm:pt>
    <dgm:pt modelId="{AB13439E-564C-4B6C-9762-2CBA44FD8EC9}" type="pres">
      <dgm:prSet presAssocID="{0C1D4E6A-7A99-42D0-8B94-DEB520595764}" presName="theInnerList" presStyleCnt="0"/>
      <dgm:spPr/>
    </dgm:pt>
    <dgm:pt modelId="{CDFA23C7-4F95-4DA8-B880-FBB0D6488E30}" type="pres">
      <dgm:prSet presAssocID="{8738FFB1-5004-4D70-A7A9-2E7FCAB6C9EF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1F01B-EF3A-4688-BEE2-528C8A9AC968}" type="pres">
      <dgm:prSet presAssocID="{8738FFB1-5004-4D70-A7A9-2E7FCAB6C9EF}" presName="aSpace2" presStyleCnt="0"/>
      <dgm:spPr/>
    </dgm:pt>
    <dgm:pt modelId="{DFFB8A98-DEDA-4EFC-817C-69F27D0C0A07}" type="pres">
      <dgm:prSet presAssocID="{5C5D7828-F8ED-4328-8FC0-557F23801D6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32E99-B74A-4041-8877-B4947CCB2FDF}" type="pres">
      <dgm:prSet presAssocID="{0C1D4E6A-7A99-42D0-8B94-DEB520595764}" presName="aSpace" presStyleCnt="0"/>
      <dgm:spPr/>
    </dgm:pt>
    <dgm:pt modelId="{F176ED56-379C-49CB-918B-BE1402714DC4}" type="pres">
      <dgm:prSet presAssocID="{39BAB45F-8251-408A-9608-0AEBEEF6FB37}" presName="compNode" presStyleCnt="0"/>
      <dgm:spPr/>
    </dgm:pt>
    <dgm:pt modelId="{2BBBBDC5-0260-40DE-AEAE-83151D778398}" type="pres">
      <dgm:prSet presAssocID="{39BAB45F-8251-408A-9608-0AEBEEF6FB37}" presName="aNode" presStyleLbl="bgShp" presStyleIdx="1" presStyleCnt="2"/>
      <dgm:spPr/>
      <dgm:t>
        <a:bodyPr/>
        <a:lstStyle/>
        <a:p>
          <a:endParaRPr lang="en-US"/>
        </a:p>
      </dgm:t>
    </dgm:pt>
    <dgm:pt modelId="{D67E7AAC-21DE-4E5E-92B0-37460FA02BFF}" type="pres">
      <dgm:prSet presAssocID="{39BAB45F-8251-408A-9608-0AEBEEF6FB37}" presName="textNode" presStyleLbl="bgShp" presStyleIdx="1" presStyleCnt="2"/>
      <dgm:spPr/>
      <dgm:t>
        <a:bodyPr/>
        <a:lstStyle/>
        <a:p>
          <a:endParaRPr lang="en-US"/>
        </a:p>
      </dgm:t>
    </dgm:pt>
    <dgm:pt modelId="{CD5F3B74-185B-4CCB-A256-C84ADECAFE76}" type="pres">
      <dgm:prSet presAssocID="{39BAB45F-8251-408A-9608-0AEBEEF6FB37}" presName="compChildNode" presStyleCnt="0"/>
      <dgm:spPr/>
    </dgm:pt>
    <dgm:pt modelId="{0677E828-8D8B-4915-9B1B-D4672859F956}" type="pres">
      <dgm:prSet presAssocID="{39BAB45F-8251-408A-9608-0AEBEEF6FB37}" presName="theInnerList" presStyleCnt="0"/>
      <dgm:spPr/>
    </dgm:pt>
    <dgm:pt modelId="{CEFA5CEA-563A-43F4-A54D-D6D10D4100BD}" type="pres">
      <dgm:prSet presAssocID="{0A635077-3A3A-4BED-8365-9D99029AB5F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801CC-C892-44CE-8058-9BE7C63745DA}" type="pres">
      <dgm:prSet presAssocID="{0A635077-3A3A-4BED-8365-9D99029AB5F1}" presName="aSpace2" presStyleCnt="0"/>
      <dgm:spPr/>
    </dgm:pt>
    <dgm:pt modelId="{7D22F82F-86C4-446D-8CC9-6253A8EC29EC}" type="pres">
      <dgm:prSet presAssocID="{EDE1C3EF-18CA-4F39-8DD5-7609E0F054DC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7463D-D9C7-4349-BC88-F76A2575F0D9}" type="pres">
      <dgm:prSet presAssocID="{EDE1C3EF-18CA-4F39-8DD5-7609E0F054DC}" presName="aSpace2" presStyleCnt="0"/>
      <dgm:spPr/>
    </dgm:pt>
    <dgm:pt modelId="{362B0AFE-6471-4043-8D88-E0EEB95BCABC}" type="pres">
      <dgm:prSet presAssocID="{6F97D8D8-A6F4-47ED-BAC2-37FB22E29F17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8E30B-3C8E-48DE-B4E4-7F611ECCEF26}" srcId="{39BAB45F-8251-408A-9608-0AEBEEF6FB37}" destId="{0A635077-3A3A-4BED-8365-9D99029AB5F1}" srcOrd="0" destOrd="0" parTransId="{0C1A4383-F811-41E8-B83C-27FBE38875A3}" sibTransId="{C9922403-EE8A-4359-B385-1D4716BAE619}"/>
    <dgm:cxn modelId="{AFB15DA0-15C3-44B9-A6D8-9967CE7D8488}" type="presOf" srcId="{0C1D4E6A-7A99-42D0-8B94-DEB520595764}" destId="{5F548D58-E141-4687-B89A-D3FBDD2F980A}" srcOrd="0" destOrd="0" presId="urn:microsoft.com/office/officeart/2005/8/layout/lProcess2"/>
    <dgm:cxn modelId="{460C9281-434A-47BA-9388-C639C02C2893}" type="presOf" srcId="{0A635077-3A3A-4BED-8365-9D99029AB5F1}" destId="{CEFA5CEA-563A-43F4-A54D-D6D10D4100BD}" srcOrd="0" destOrd="0" presId="urn:microsoft.com/office/officeart/2005/8/layout/lProcess2"/>
    <dgm:cxn modelId="{E9DE4CF0-7589-43D8-85F3-462FFCE97E8D}" type="presOf" srcId="{39BAB45F-8251-408A-9608-0AEBEEF6FB37}" destId="{D67E7AAC-21DE-4E5E-92B0-37460FA02BFF}" srcOrd="1" destOrd="0" presId="urn:microsoft.com/office/officeart/2005/8/layout/lProcess2"/>
    <dgm:cxn modelId="{EEDC8133-FE63-4A9A-9AE2-1B47D05987AB}" srcId="{0C1D4E6A-7A99-42D0-8B94-DEB520595764}" destId="{5C5D7828-F8ED-4328-8FC0-557F23801D66}" srcOrd="1" destOrd="0" parTransId="{265124E1-B94C-40D0-829D-888D90531BA2}" sibTransId="{DD2D34FF-3443-44C3-A2FB-8F8C78DC1E0D}"/>
    <dgm:cxn modelId="{0275A670-F678-453F-993F-33B2E40662FD}" srcId="{7DF8EAEE-44FF-4164-A93C-0073AD3E5398}" destId="{39BAB45F-8251-408A-9608-0AEBEEF6FB37}" srcOrd="1" destOrd="0" parTransId="{864A152E-0AAF-4BE8-8F52-80C2415F010E}" sibTransId="{76683F9F-84A2-4BFC-8C49-479589B9F7A2}"/>
    <dgm:cxn modelId="{57EE6DED-D511-4F9B-8C28-CFAE11EC832E}" type="presOf" srcId="{7DF8EAEE-44FF-4164-A93C-0073AD3E5398}" destId="{C564A1D1-B5F6-4AE6-994A-392724149C61}" srcOrd="0" destOrd="0" presId="urn:microsoft.com/office/officeart/2005/8/layout/lProcess2"/>
    <dgm:cxn modelId="{4635BF3E-5AC3-43C7-AEC8-5A67C279AB80}" srcId="{0C1D4E6A-7A99-42D0-8B94-DEB520595764}" destId="{8738FFB1-5004-4D70-A7A9-2E7FCAB6C9EF}" srcOrd="0" destOrd="0" parTransId="{04CFFE05-86DF-4A99-ACE3-B7C9CCEB1404}" sibTransId="{1A5011CC-7ACB-4803-B81C-EC2DFA4E95C0}"/>
    <dgm:cxn modelId="{ED5B10A6-4CFE-4ADE-BBE8-51389C6B2C81}" type="presOf" srcId="{EDE1C3EF-18CA-4F39-8DD5-7609E0F054DC}" destId="{7D22F82F-86C4-446D-8CC9-6253A8EC29EC}" srcOrd="0" destOrd="0" presId="urn:microsoft.com/office/officeart/2005/8/layout/lProcess2"/>
    <dgm:cxn modelId="{664EB4F5-84C8-492A-8037-22A97B896A16}" type="presOf" srcId="{6F97D8D8-A6F4-47ED-BAC2-37FB22E29F17}" destId="{362B0AFE-6471-4043-8D88-E0EEB95BCABC}" srcOrd="0" destOrd="0" presId="urn:microsoft.com/office/officeart/2005/8/layout/lProcess2"/>
    <dgm:cxn modelId="{EBBA718F-64E0-45B6-9273-D6A88DA1D6A7}" srcId="{39BAB45F-8251-408A-9608-0AEBEEF6FB37}" destId="{EDE1C3EF-18CA-4F39-8DD5-7609E0F054DC}" srcOrd="1" destOrd="0" parTransId="{CCAFDBBC-F8B8-446F-ABB1-460D491E03CC}" sibTransId="{082FA790-F54D-4B89-8231-E837A2076D96}"/>
    <dgm:cxn modelId="{E2130E49-BC0E-491B-8B19-F459C9F4BDDF}" type="presOf" srcId="{39BAB45F-8251-408A-9608-0AEBEEF6FB37}" destId="{2BBBBDC5-0260-40DE-AEAE-83151D778398}" srcOrd="0" destOrd="0" presId="urn:microsoft.com/office/officeart/2005/8/layout/lProcess2"/>
    <dgm:cxn modelId="{7F0EFCFD-8D16-4D23-B20E-E8C33DFE861F}" srcId="{39BAB45F-8251-408A-9608-0AEBEEF6FB37}" destId="{6F97D8D8-A6F4-47ED-BAC2-37FB22E29F17}" srcOrd="2" destOrd="0" parTransId="{FC14B3C5-CED4-4DC7-A8C2-7138BE77F226}" sibTransId="{B1902526-6123-4193-A2A8-EF3542CD1053}"/>
    <dgm:cxn modelId="{64D56BC7-B552-4E0C-A278-EC92C1CDECAC}" type="presOf" srcId="{0C1D4E6A-7A99-42D0-8B94-DEB520595764}" destId="{BBC8F54E-A2BB-4F4E-8BC2-6BB1C9FF0198}" srcOrd="1" destOrd="0" presId="urn:microsoft.com/office/officeart/2005/8/layout/lProcess2"/>
    <dgm:cxn modelId="{80B22728-AF44-4DCB-A06C-40E68E4AD4B5}" type="presOf" srcId="{8738FFB1-5004-4D70-A7A9-2E7FCAB6C9EF}" destId="{CDFA23C7-4F95-4DA8-B880-FBB0D6488E30}" srcOrd="0" destOrd="0" presId="urn:microsoft.com/office/officeart/2005/8/layout/lProcess2"/>
    <dgm:cxn modelId="{E0F0F94D-00D2-4AA2-9BB0-85B77239DA8B}" srcId="{7DF8EAEE-44FF-4164-A93C-0073AD3E5398}" destId="{0C1D4E6A-7A99-42D0-8B94-DEB520595764}" srcOrd="0" destOrd="0" parTransId="{0935D3BE-02B6-41EE-B9E1-2329691366CC}" sibTransId="{7A4725E8-17D6-4D52-A2B4-FF16371C5D89}"/>
    <dgm:cxn modelId="{9E4DC104-665C-4216-AC6C-DAD9581C0DE0}" type="presOf" srcId="{5C5D7828-F8ED-4328-8FC0-557F23801D66}" destId="{DFFB8A98-DEDA-4EFC-817C-69F27D0C0A07}" srcOrd="0" destOrd="0" presId="urn:microsoft.com/office/officeart/2005/8/layout/lProcess2"/>
    <dgm:cxn modelId="{0E9F940B-98FC-4C09-B4F0-A88FD78C1FC3}" type="presParOf" srcId="{C564A1D1-B5F6-4AE6-994A-392724149C61}" destId="{91967D4B-0D67-4741-9CBB-6DAD08D6273B}" srcOrd="0" destOrd="0" presId="urn:microsoft.com/office/officeart/2005/8/layout/lProcess2"/>
    <dgm:cxn modelId="{366D3A65-C998-4607-A09E-5D58CF708F48}" type="presParOf" srcId="{91967D4B-0D67-4741-9CBB-6DAD08D6273B}" destId="{5F548D58-E141-4687-B89A-D3FBDD2F980A}" srcOrd="0" destOrd="0" presId="urn:microsoft.com/office/officeart/2005/8/layout/lProcess2"/>
    <dgm:cxn modelId="{B1C7AEA6-49E7-4FF8-AEDC-D45C7954BABE}" type="presParOf" srcId="{91967D4B-0D67-4741-9CBB-6DAD08D6273B}" destId="{BBC8F54E-A2BB-4F4E-8BC2-6BB1C9FF0198}" srcOrd="1" destOrd="0" presId="urn:microsoft.com/office/officeart/2005/8/layout/lProcess2"/>
    <dgm:cxn modelId="{5B4947EE-2262-44AB-8EFB-C03A0EBD1A59}" type="presParOf" srcId="{91967D4B-0D67-4741-9CBB-6DAD08D6273B}" destId="{9E9F7B72-DB23-4B96-8882-30050E99B6F4}" srcOrd="2" destOrd="0" presId="urn:microsoft.com/office/officeart/2005/8/layout/lProcess2"/>
    <dgm:cxn modelId="{0538ABD7-C214-4F29-BD64-A10B5EB6E961}" type="presParOf" srcId="{9E9F7B72-DB23-4B96-8882-30050E99B6F4}" destId="{AB13439E-564C-4B6C-9762-2CBA44FD8EC9}" srcOrd="0" destOrd="0" presId="urn:microsoft.com/office/officeart/2005/8/layout/lProcess2"/>
    <dgm:cxn modelId="{ECF4353F-1843-497C-9735-F91EFAACD2EA}" type="presParOf" srcId="{AB13439E-564C-4B6C-9762-2CBA44FD8EC9}" destId="{CDFA23C7-4F95-4DA8-B880-FBB0D6488E30}" srcOrd="0" destOrd="0" presId="urn:microsoft.com/office/officeart/2005/8/layout/lProcess2"/>
    <dgm:cxn modelId="{AE3C7824-A738-4D0B-8707-7368B0AD4DFB}" type="presParOf" srcId="{AB13439E-564C-4B6C-9762-2CBA44FD8EC9}" destId="{1C51F01B-EF3A-4688-BEE2-528C8A9AC968}" srcOrd="1" destOrd="0" presId="urn:microsoft.com/office/officeart/2005/8/layout/lProcess2"/>
    <dgm:cxn modelId="{699C2D1F-92C3-42EE-848A-6572FFCC970C}" type="presParOf" srcId="{AB13439E-564C-4B6C-9762-2CBA44FD8EC9}" destId="{DFFB8A98-DEDA-4EFC-817C-69F27D0C0A07}" srcOrd="2" destOrd="0" presId="urn:microsoft.com/office/officeart/2005/8/layout/lProcess2"/>
    <dgm:cxn modelId="{194A4CD7-6E2B-461C-9213-D0016C3D1BB2}" type="presParOf" srcId="{C564A1D1-B5F6-4AE6-994A-392724149C61}" destId="{07A32E99-B74A-4041-8877-B4947CCB2FDF}" srcOrd="1" destOrd="0" presId="urn:microsoft.com/office/officeart/2005/8/layout/lProcess2"/>
    <dgm:cxn modelId="{6816727D-82C1-40DE-8B30-029655C1EC81}" type="presParOf" srcId="{C564A1D1-B5F6-4AE6-994A-392724149C61}" destId="{F176ED56-379C-49CB-918B-BE1402714DC4}" srcOrd="2" destOrd="0" presId="urn:microsoft.com/office/officeart/2005/8/layout/lProcess2"/>
    <dgm:cxn modelId="{2D503188-8D72-4E3B-B3CB-050659ED567D}" type="presParOf" srcId="{F176ED56-379C-49CB-918B-BE1402714DC4}" destId="{2BBBBDC5-0260-40DE-AEAE-83151D778398}" srcOrd="0" destOrd="0" presId="urn:microsoft.com/office/officeart/2005/8/layout/lProcess2"/>
    <dgm:cxn modelId="{EBB79BC6-0235-420A-8759-B9FFF53082AD}" type="presParOf" srcId="{F176ED56-379C-49CB-918B-BE1402714DC4}" destId="{D67E7AAC-21DE-4E5E-92B0-37460FA02BFF}" srcOrd="1" destOrd="0" presId="urn:microsoft.com/office/officeart/2005/8/layout/lProcess2"/>
    <dgm:cxn modelId="{1B24B801-A238-483D-87DA-BDA9F7A522CF}" type="presParOf" srcId="{F176ED56-379C-49CB-918B-BE1402714DC4}" destId="{CD5F3B74-185B-4CCB-A256-C84ADECAFE76}" srcOrd="2" destOrd="0" presId="urn:microsoft.com/office/officeart/2005/8/layout/lProcess2"/>
    <dgm:cxn modelId="{54BD2A51-E1C0-4077-B123-1D5B7332F496}" type="presParOf" srcId="{CD5F3B74-185B-4CCB-A256-C84ADECAFE76}" destId="{0677E828-8D8B-4915-9B1B-D4672859F956}" srcOrd="0" destOrd="0" presId="urn:microsoft.com/office/officeart/2005/8/layout/lProcess2"/>
    <dgm:cxn modelId="{F6802EED-AF56-40B5-BF66-965C5831D78B}" type="presParOf" srcId="{0677E828-8D8B-4915-9B1B-D4672859F956}" destId="{CEFA5CEA-563A-43F4-A54D-D6D10D4100BD}" srcOrd="0" destOrd="0" presId="urn:microsoft.com/office/officeart/2005/8/layout/lProcess2"/>
    <dgm:cxn modelId="{E1E630EB-A1EA-4857-8E97-C77D2343AF86}" type="presParOf" srcId="{0677E828-8D8B-4915-9B1B-D4672859F956}" destId="{354801CC-C892-44CE-8058-9BE7C63745DA}" srcOrd="1" destOrd="0" presId="urn:microsoft.com/office/officeart/2005/8/layout/lProcess2"/>
    <dgm:cxn modelId="{0E32F949-8AB8-4596-B065-DE7F1825287B}" type="presParOf" srcId="{0677E828-8D8B-4915-9B1B-D4672859F956}" destId="{7D22F82F-86C4-446D-8CC9-6253A8EC29EC}" srcOrd="2" destOrd="0" presId="urn:microsoft.com/office/officeart/2005/8/layout/lProcess2"/>
    <dgm:cxn modelId="{0251916D-6564-48EA-A65C-A5F14EAF9899}" type="presParOf" srcId="{0677E828-8D8B-4915-9B1B-D4672859F956}" destId="{1A67463D-D9C7-4349-BC88-F76A2575F0D9}" srcOrd="3" destOrd="0" presId="urn:microsoft.com/office/officeart/2005/8/layout/lProcess2"/>
    <dgm:cxn modelId="{13096C72-F110-4C6D-AA1C-C01AA0BFAB2B}" type="presParOf" srcId="{0677E828-8D8B-4915-9B1B-D4672859F956}" destId="{362B0AFE-6471-4043-8D88-E0EEB95BCAB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22450C-C088-44D9-9840-DD067ADFB873}" type="doc">
      <dgm:prSet loTypeId="urn:microsoft.com/office/officeart/2008/layout/LinedList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993739E-DFAE-45FB-AB75-515CD9B301EF}">
      <dgm:prSet/>
      <dgm:spPr/>
      <dgm:t>
        <a:bodyPr/>
        <a:lstStyle/>
        <a:p>
          <a:pPr rtl="0"/>
          <a:r>
            <a:rPr lang="en-US" dirty="0" smtClean="0"/>
            <a:t>Why would LP want to leave early?</a:t>
          </a:r>
          <a:endParaRPr lang="en-US" dirty="0"/>
        </a:p>
      </dgm:t>
    </dgm:pt>
    <dgm:pt modelId="{5498786D-C485-4380-8B14-BD6E2E1F19B7}" type="parTrans" cxnId="{0FA1F37B-C776-48E3-B244-4457835C1B4C}">
      <dgm:prSet/>
      <dgm:spPr/>
      <dgm:t>
        <a:bodyPr/>
        <a:lstStyle/>
        <a:p>
          <a:endParaRPr lang="en-US"/>
        </a:p>
      </dgm:t>
    </dgm:pt>
    <dgm:pt modelId="{003D22E0-FC94-4886-AEFF-638A8B96AF49}" type="sibTrans" cxnId="{0FA1F37B-C776-48E3-B244-4457835C1B4C}">
      <dgm:prSet/>
      <dgm:spPr/>
      <dgm:t>
        <a:bodyPr/>
        <a:lstStyle/>
        <a:p>
          <a:endParaRPr lang="en-US"/>
        </a:p>
      </dgm:t>
    </dgm:pt>
    <dgm:pt modelId="{064821D2-091A-461B-A3B6-1160F24A4968}">
      <dgm:prSet/>
      <dgm:spPr/>
      <dgm:t>
        <a:bodyPr/>
        <a:lstStyle/>
        <a:p>
          <a:pPr rtl="0"/>
          <a:r>
            <a:rPr lang="en-US" dirty="0" smtClean="0"/>
            <a:t>Property has no value; no point in sticking around</a:t>
          </a:r>
          <a:endParaRPr lang="en-US" dirty="0"/>
        </a:p>
      </dgm:t>
    </dgm:pt>
    <dgm:pt modelId="{8EA70996-59C4-490D-B6D9-E791FE681375}" type="parTrans" cxnId="{E182242E-8486-407C-A66F-76CC396E638C}">
      <dgm:prSet/>
      <dgm:spPr/>
      <dgm:t>
        <a:bodyPr/>
        <a:lstStyle/>
        <a:p>
          <a:endParaRPr lang="en-US"/>
        </a:p>
      </dgm:t>
    </dgm:pt>
    <dgm:pt modelId="{4338921E-4247-43F4-B7B2-73669C03A014}" type="sibTrans" cxnId="{E182242E-8486-407C-A66F-76CC396E638C}">
      <dgm:prSet/>
      <dgm:spPr/>
      <dgm:t>
        <a:bodyPr/>
        <a:lstStyle/>
        <a:p>
          <a:endParaRPr lang="en-US"/>
        </a:p>
      </dgm:t>
    </dgm:pt>
    <dgm:pt modelId="{AE87A216-92C4-4EFF-89DC-A315A3D015C5}">
      <dgm:prSet/>
      <dgm:spPr/>
      <dgm:t>
        <a:bodyPr/>
        <a:lstStyle/>
        <a:p>
          <a:pPr rtl="0"/>
          <a:r>
            <a:rPr lang="en-US" dirty="0" smtClean="0"/>
            <a:t>Relieve yourself of asset management duties and other reporting requirements</a:t>
          </a:r>
          <a:endParaRPr lang="en-US" dirty="0"/>
        </a:p>
      </dgm:t>
    </dgm:pt>
    <dgm:pt modelId="{2F9E3E90-572B-4A7F-907A-2714991CB927}" type="parTrans" cxnId="{3D52122E-103F-44EB-B5EA-E74C0D34AEA8}">
      <dgm:prSet/>
      <dgm:spPr/>
      <dgm:t>
        <a:bodyPr/>
        <a:lstStyle/>
        <a:p>
          <a:endParaRPr lang="en-US"/>
        </a:p>
      </dgm:t>
    </dgm:pt>
    <dgm:pt modelId="{9477B606-6A4A-4596-9D71-E02C7B3D9306}" type="sibTrans" cxnId="{3D52122E-103F-44EB-B5EA-E74C0D34AEA8}">
      <dgm:prSet/>
      <dgm:spPr/>
      <dgm:t>
        <a:bodyPr/>
        <a:lstStyle/>
        <a:p>
          <a:endParaRPr lang="en-US"/>
        </a:p>
      </dgm:t>
    </dgm:pt>
    <dgm:pt modelId="{D50D66E4-2561-4F31-AA57-0189436CF67E}">
      <dgm:prSet/>
      <dgm:spPr/>
      <dgm:t>
        <a:bodyPr/>
        <a:lstStyle/>
        <a:p>
          <a:pPr rtl="0"/>
          <a:r>
            <a:rPr lang="en-US" dirty="0" smtClean="0"/>
            <a:t>Accelerate some tax losses into year of exit and/or potentially avoid exit taxes</a:t>
          </a:r>
          <a:endParaRPr lang="en-US" dirty="0"/>
        </a:p>
      </dgm:t>
    </dgm:pt>
    <dgm:pt modelId="{ED77AD61-D866-4127-8874-17A1718DBD3E}" type="parTrans" cxnId="{AE3EBB9A-C95C-4C25-B978-C41D487A3CA6}">
      <dgm:prSet/>
      <dgm:spPr/>
      <dgm:t>
        <a:bodyPr/>
        <a:lstStyle/>
        <a:p>
          <a:endParaRPr lang="en-US"/>
        </a:p>
      </dgm:t>
    </dgm:pt>
    <dgm:pt modelId="{6BD74C86-4545-400D-A15B-F0C8B3787164}" type="sibTrans" cxnId="{AE3EBB9A-C95C-4C25-B978-C41D487A3CA6}">
      <dgm:prSet/>
      <dgm:spPr/>
      <dgm:t>
        <a:bodyPr/>
        <a:lstStyle/>
        <a:p>
          <a:endParaRPr lang="en-US"/>
        </a:p>
      </dgm:t>
    </dgm:pt>
    <dgm:pt modelId="{A7ED650D-99C1-4AAF-9E95-3BFF0E3A1B95}">
      <dgm:prSet/>
      <dgm:spPr/>
      <dgm:t>
        <a:bodyPr/>
        <a:lstStyle/>
        <a:p>
          <a:pPr rtl="0"/>
          <a:r>
            <a:rPr lang="en-US" dirty="0" smtClean="0"/>
            <a:t>Why wouldn’t LP want to exit early?</a:t>
          </a:r>
          <a:endParaRPr lang="en-US" dirty="0"/>
        </a:p>
      </dgm:t>
    </dgm:pt>
    <dgm:pt modelId="{A3F950C8-96FF-439D-B8C9-FDB4297EB3F2}" type="parTrans" cxnId="{66B0B1FF-E100-4CCD-AF9F-D80D1A0D4ADD}">
      <dgm:prSet/>
      <dgm:spPr/>
      <dgm:t>
        <a:bodyPr/>
        <a:lstStyle/>
        <a:p>
          <a:endParaRPr lang="en-US"/>
        </a:p>
      </dgm:t>
    </dgm:pt>
    <dgm:pt modelId="{F7CD5145-722A-4154-941B-0F9A88C78247}" type="sibTrans" cxnId="{66B0B1FF-E100-4CCD-AF9F-D80D1A0D4ADD}">
      <dgm:prSet/>
      <dgm:spPr/>
      <dgm:t>
        <a:bodyPr/>
        <a:lstStyle/>
        <a:p>
          <a:endParaRPr lang="en-US"/>
        </a:p>
      </dgm:t>
    </dgm:pt>
    <dgm:pt modelId="{4266E2FD-E89B-468C-B9BC-79CD237C18C9}">
      <dgm:prSet/>
      <dgm:spPr/>
      <dgm:t>
        <a:bodyPr/>
        <a:lstStyle/>
        <a:p>
          <a:pPr rtl="0"/>
          <a:r>
            <a:rPr lang="en-US" dirty="0" smtClean="0"/>
            <a:t>Property has lots of value! Early exit might forfeit that value</a:t>
          </a:r>
          <a:endParaRPr lang="en-US" dirty="0"/>
        </a:p>
      </dgm:t>
    </dgm:pt>
    <dgm:pt modelId="{80D4C812-DCD8-4E09-9061-D3E1C652025C}" type="parTrans" cxnId="{EEA9B284-CDB7-4C4F-9BBA-8839F6931612}">
      <dgm:prSet/>
      <dgm:spPr/>
      <dgm:t>
        <a:bodyPr/>
        <a:lstStyle/>
        <a:p>
          <a:endParaRPr lang="en-US"/>
        </a:p>
      </dgm:t>
    </dgm:pt>
    <dgm:pt modelId="{C220C1BC-4CE6-44B0-8B54-00546C5CFA11}" type="sibTrans" cxnId="{EEA9B284-CDB7-4C4F-9BBA-8839F6931612}">
      <dgm:prSet/>
      <dgm:spPr/>
      <dgm:t>
        <a:bodyPr/>
        <a:lstStyle/>
        <a:p>
          <a:endParaRPr lang="en-US"/>
        </a:p>
      </dgm:t>
    </dgm:pt>
    <dgm:pt modelId="{71A1020B-A56B-42FD-BABC-FFF5C746BADA}">
      <dgm:prSet/>
      <dgm:spPr/>
      <dgm:t>
        <a:bodyPr/>
        <a:lstStyle/>
        <a:p>
          <a:pPr rtl="0"/>
          <a:r>
            <a:rPr lang="en-US" dirty="0" smtClean="0"/>
            <a:t>Don’t trust GP to keep property compliant</a:t>
          </a:r>
          <a:endParaRPr lang="en-US" dirty="0"/>
        </a:p>
      </dgm:t>
    </dgm:pt>
    <dgm:pt modelId="{43B51785-8504-4E16-9BEF-14914E07303C}" type="parTrans" cxnId="{88EB9623-3A06-4FE0-A42E-F4A453157D32}">
      <dgm:prSet/>
      <dgm:spPr/>
      <dgm:t>
        <a:bodyPr/>
        <a:lstStyle/>
        <a:p>
          <a:endParaRPr lang="en-US"/>
        </a:p>
      </dgm:t>
    </dgm:pt>
    <dgm:pt modelId="{510EAE83-DAB1-475C-BFE2-75D94610504A}" type="sibTrans" cxnId="{88EB9623-3A06-4FE0-A42E-F4A453157D32}">
      <dgm:prSet/>
      <dgm:spPr/>
      <dgm:t>
        <a:bodyPr/>
        <a:lstStyle/>
        <a:p>
          <a:endParaRPr lang="en-US"/>
        </a:p>
      </dgm:t>
    </dgm:pt>
    <dgm:pt modelId="{A798DDC1-E504-4A92-839B-8BF252E634FD}">
      <dgm:prSet/>
      <dgm:spPr/>
      <dgm:t>
        <a:bodyPr/>
        <a:lstStyle/>
        <a:p>
          <a:pPr rtl="0"/>
          <a:r>
            <a:rPr lang="en-US" dirty="0" smtClean="0"/>
            <a:t>Exposure from extending the statute of limitations</a:t>
          </a:r>
          <a:endParaRPr lang="en-US" dirty="0"/>
        </a:p>
      </dgm:t>
    </dgm:pt>
    <dgm:pt modelId="{970B4B4D-B29D-4514-9226-3F2EB64A79ED}" type="parTrans" cxnId="{5ACE2614-9CF6-479C-B3B3-D762451FDF48}">
      <dgm:prSet/>
      <dgm:spPr/>
      <dgm:t>
        <a:bodyPr/>
        <a:lstStyle/>
        <a:p>
          <a:endParaRPr lang="en-US"/>
        </a:p>
      </dgm:t>
    </dgm:pt>
    <dgm:pt modelId="{7DF4AD77-A87B-4FF1-801B-0D0DB5103CC7}" type="sibTrans" cxnId="{5ACE2614-9CF6-479C-B3B3-D762451FDF48}">
      <dgm:prSet/>
      <dgm:spPr/>
      <dgm:t>
        <a:bodyPr/>
        <a:lstStyle/>
        <a:p>
          <a:endParaRPr lang="en-US"/>
        </a:p>
      </dgm:t>
    </dgm:pt>
    <dgm:pt modelId="{1909420E-D562-454E-ADA2-221D8223A152}" type="pres">
      <dgm:prSet presAssocID="{FD22450C-C088-44D9-9840-DD067ADFB87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2B06FA-8C70-431E-B1E2-E6ADBC9FAD8C}" type="pres">
      <dgm:prSet presAssocID="{6993739E-DFAE-45FB-AB75-515CD9B301EF}" presName="thickLine" presStyleLbl="alignNode1" presStyleIdx="0" presStyleCnt="2"/>
      <dgm:spPr/>
    </dgm:pt>
    <dgm:pt modelId="{E1AFAA6A-6A00-435E-9B55-71E0D8E2336E}" type="pres">
      <dgm:prSet presAssocID="{6993739E-DFAE-45FB-AB75-515CD9B301EF}" presName="horz1" presStyleCnt="0"/>
      <dgm:spPr/>
    </dgm:pt>
    <dgm:pt modelId="{1E5CF3D7-721F-45C6-9AA7-C331A8227F3F}" type="pres">
      <dgm:prSet presAssocID="{6993739E-DFAE-45FB-AB75-515CD9B301EF}" presName="tx1" presStyleLbl="revTx" presStyleIdx="0" presStyleCnt="8"/>
      <dgm:spPr/>
      <dgm:t>
        <a:bodyPr/>
        <a:lstStyle/>
        <a:p>
          <a:endParaRPr lang="en-US"/>
        </a:p>
      </dgm:t>
    </dgm:pt>
    <dgm:pt modelId="{9434C139-4D00-4673-B852-416B7BE1B382}" type="pres">
      <dgm:prSet presAssocID="{6993739E-DFAE-45FB-AB75-515CD9B301EF}" presName="vert1" presStyleCnt="0"/>
      <dgm:spPr/>
    </dgm:pt>
    <dgm:pt modelId="{B53249C5-2954-4598-BBE9-CDEB8B6C8E65}" type="pres">
      <dgm:prSet presAssocID="{064821D2-091A-461B-A3B6-1160F24A4968}" presName="vertSpace2a" presStyleCnt="0"/>
      <dgm:spPr/>
    </dgm:pt>
    <dgm:pt modelId="{C8895D24-2CA4-4FC8-96AC-0F302E13DA57}" type="pres">
      <dgm:prSet presAssocID="{064821D2-091A-461B-A3B6-1160F24A4968}" presName="horz2" presStyleCnt="0"/>
      <dgm:spPr/>
    </dgm:pt>
    <dgm:pt modelId="{2BC2D795-EDC9-4F09-ABA4-2424F38EA396}" type="pres">
      <dgm:prSet presAssocID="{064821D2-091A-461B-A3B6-1160F24A4968}" presName="horzSpace2" presStyleCnt="0"/>
      <dgm:spPr/>
    </dgm:pt>
    <dgm:pt modelId="{C41A0DEF-61CE-4BFC-9487-C71E02CB2FF8}" type="pres">
      <dgm:prSet presAssocID="{064821D2-091A-461B-A3B6-1160F24A4968}" presName="tx2" presStyleLbl="revTx" presStyleIdx="1" presStyleCnt="8"/>
      <dgm:spPr/>
      <dgm:t>
        <a:bodyPr/>
        <a:lstStyle/>
        <a:p>
          <a:endParaRPr lang="en-US"/>
        </a:p>
      </dgm:t>
    </dgm:pt>
    <dgm:pt modelId="{0A14851D-7283-4E8F-9CFC-A90F0EF3E1FB}" type="pres">
      <dgm:prSet presAssocID="{064821D2-091A-461B-A3B6-1160F24A4968}" presName="vert2" presStyleCnt="0"/>
      <dgm:spPr/>
    </dgm:pt>
    <dgm:pt modelId="{3FED386E-2955-4665-BD8D-E1A0C5D78B62}" type="pres">
      <dgm:prSet presAssocID="{064821D2-091A-461B-A3B6-1160F24A4968}" presName="thinLine2b" presStyleLbl="callout" presStyleIdx="0" presStyleCnt="6"/>
      <dgm:spPr/>
    </dgm:pt>
    <dgm:pt modelId="{86C17D62-CA26-4D87-9363-942CD99A2360}" type="pres">
      <dgm:prSet presAssocID="{064821D2-091A-461B-A3B6-1160F24A4968}" presName="vertSpace2b" presStyleCnt="0"/>
      <dgm:spPr/>
    </dgm:pt>
    <dgm:pt modelId="{743C3E84-8D01-40C3-BDB4-D50B4B8E5083}" type="pres">
      <dgm:prSet presAssocID="{AE87A216-92C4-4EFF-89DC-A315A3D015C5}" presName="horz2" presStyleCnt="0"/>
      <dgm:spPr/>
    </dgm:pt>
    <dgm:pt modelId="{A10AABBE-1574-49B1-86BE-8D732CB7B664}" type="pres">
      <dgm:prSet presAssocID="{AE87A216-92C4-4EFF-89DC-A315A3D015C5}" presName="horzSpace2" presStyleCnt="0"/>
      <dgm:spPr/>
    </dgm:pt>
    <dgm:pt modelId="{69081715-3405-4EA9-8186-46F208B910AC}" type="pres">
      <dgm:prSet presAssocID="{AE87A216-92C4-4EFF-89DC-A315A3D015C5}" presName="tx2" presStyleLbl="revTx" presStyleIdx="2" presStyleCnt="8"/>
      <dgm:spPr/>
      <dgm:t>
        <a:bodyPr/>
        <a:lstStyle/>
        <a:p>
          <a:endParaRPr lang="en-US"/>
        </a:p>
      </dgm:t>
    </dgm:pt>
    <dgm:pt modelId="{BBF5CAD3-03E9-47A5-9672-032F284A3E4D}" type="pres">
      <dgm:prSet presAssocID="{AE87A216-92C4-4EFF-89DC-A315A3D015C5}" presName="vert2" presStyleCnt="0"/>
      <dgm:spPr/>
    </dgm:pt>
    <dgm:pt modelId="{597144A9-3C4F-45DC-A331-E6C0C3E96809}" type="pres">
      <dgm:prSet presAssocID="{AE87A216-92C4-4EFF-89DC-A315A3D015C5}" presName="thinLine2b" presStyleLbl="callout" presStyleIdx="1" presStyleCnt="6"/>
      <dgm:spPr/>
    </dgm:pt>
    <dgm:pt modelId="{5D212090-6CAB-4F26-912D-0ECDD062BFF0}" type="pres">
      <dgm:prSet presAssocID="{AE87A216-92C4-4EFF-89DC-A315A3D015C5}" presName="vertSpace2b" presStyleCnt="0"/>
      <dgm:spPr/>
    </dgm:pt>
    <dgm:pt modelId="{95B0DA98-05E3-4AF2-B1A7-82068BDC62F3}" type="pres">
      <dgm:prSet presAssocID="{D50D66E4-2561-4F31-AA57-0189436CF67E}" presName="horz2" presStyleCnt="0"/>
      <dgm:spPr/>
    </dgm:pt>
    <dgm:pt modelId="{0971C84E-6CB9-45E6-963B-67E009C6613B}" type="pres">
      <dgm:prSet presAssocID="{D50D66E4-2561-4F31-AA57-0189436CF67E}" presName="horzSpace2" presStyleCnt="0"/>
      <dgm:spPr/>
    </dgm:pt>
    <dgm:pt modelId="{CA3E081C-5CD9-4D08-9ACB-7EE09DAB4351}" type="pres">
      <dgm:prSet presAssocID="{D50D66E4-2561-4F31-AA57-0189436CF67E}" presName="tx2" presStyleLbl="revTx" presStyleIdx="3" presStyleCnt="8"/>
      <dgm:spPr/>
      <dgm:t>
        <a:bodyPr/>
        <a:lstStyle/>
        <a:p>
          <a:endParaRPr lang="en-US"/>
        </a:p>
      </dgm:t>
    </dgm:pt>
    <dgm:pt modelId="{F5E81857-2052-419A-A179-D8955DAEA5A1}" type="pres">
      <dgm:prSet presAssocID="{D50D66E4-2561-4F31-AA57-0189436CF67E}" presName="vert2" presStyleCnt="0"/>
      <dgm:spPr/>
    </dgm:pt>
    <dgm:pt modelId="{0DAE711A-F4FD-4214-AD5F-F59BE349EF64}" type="pres">
      <dgm:prSet presAssocID="{D50D66E4-2561-4F31-AA57-0189436CF67E}" presName="thinLine2b" presStyleLbl="callout" presStyleIdx="2" presStyleCnt="6"/>
      <dgm:spPr/>
    </dgm:pt>
    <dgm:pt modelId="{D9139ED1-D3C0-43EB-9467-49FD97475AB4}" type="pres">
      <dgm:prSet presAssocID="{D50D66E4-2561-4F31-AA57-0189436CF67E}" presName="vertSpace2b" presStyleCnt="0"/>
      <dgm:spPr/>
    </dgm:pt>
    <dgm:pt modelId="{1B5A617C-FB37-439E-9A87-D162B7B89C8C}" type="pres">
      <dgm:prSet presAssocID="{A7ED650D-99C1-4AAF-9E95-3BFF0E3A1B95}" presName="thickLine" presStyleLbl="alignNode1" presStyleIdx="1" presStyleCnt="2"/>
      <dgm:spPr/>
    </dgm:pt>
    <dgm:pt modelId="{E658B18D-ADF9-407C-B3D5-D491C1160EA5}" type="pres">
      <dgm:prSet presAssocID="{A7ED650D-99C1-4AAF-9E95-3BFF0E3A1B95}" presName="horz1" presStyleCnt="0"/>
      <dgm:spPr/>
    </dgm:pt>
    <dgm:pt modelId="{8FD30CB6-4464-4FC7-90AB-2F45FBEBAA15}" type="pres">
      <dgm:prSet presAssocID="{A7ED650D-99C1-4AAF-9E95-3BFF0E3A1B95}" presName="tx1" presStyleLbl="revTx" presStyleIdx="4" presStyleCnt="8"/>
      <dgm:spPr/>
      <dgm:t>
        <a:bodyPr/>
        <a:lstStyle/>
        <a:p>
          <a:endParaRPr lang="en-US"/>
        </a:p>
      </dgm:t>
    </dgm:pt>
    <dgm:pt modelId="{05F2383B-BAFB-4865-BB53-C45E70FD7BC6}" type="pres">
      <dgm:prSet presAssocID="{A7ED650D-99C1-4AAF-9E95-3BFF0E3A1B95}" presName="vert1" presStyleCnt="0"/>
      <dgm:spPr/>
    </dgm:pt>
    <dgm:pt modelId="{453FD914-AC1D-4A3A-9CDB-E6AD49E12513}" type="pres">
      <dgm:prSet presAssocID="{4266E2FD-E89B-468C-B9BC-79CD237C18C9}" presName="vertSpace2a" presStyleCnt="0"/>
      <dgm:spPr/>
    </dgm:pt>
    <dgm:pt modelId="{4F3B3895-913D-494A-A4BF-D86076AF218C}" type="pres">
      <dgm:prSet presAssocID="{4266E2FD-E89B-468C-B9BC-79CD237C18C9}" presName="horz2" presStyleCnt="0"/>
      <dgm:spPr/>
    </dgm:pt>
    <dgm:pt modelId="{7750ADFA-BD91-4E9F-82DA-456C04527884}" type="pres">
      <dgm:prSet presAssocID="{4266E2FD-E89B-468C-B9BC-79CD237C18C9}" presName="horzSpace2" presStyleCnt="0"/>
      <dgm:spPr/>
    </dgm:pt>
    <dgm:pt modelId="{D4780427-BE0D-44AF-9B71-D62F163052C0}" type="pres">
      <dgm:prSet presAssocID="{4266E2FD-E89B-468C-B9BC-79CD237C18C9}" presName="tx2" presStyleLbl="revTx" presStyleIdx="5" presStyleCnt="8"/>
      <dgm:spPr/>
      <dgm:t>
        <a:bodyPr/>
        <a:lstStyle/>
        <a:p>
          <a:endParaRPr lang="en-US"/>
        </a:p>
      </dgm:t>
    </dgm:pt>
    <dgm:pt modelId="{EBFB561E-2682-49F6-A21C-6F67BECC4012}" type="pres">
      <dgm:prSet presAssocID="{4266E2FD-E89B-468C-B9BC-79CD237C18C9}" presName="vert2" presStyleCnt="0"/>
      <dgm:spPr/>
    </dgm:pt>
    <dgm:pt modelId="{620EAA4E-F7FA-4705-8607-D7B81C4D4FDE}" type="pres">
      <dgm:prSet presAssocID="{4266E2FD-E89B-468C-B9BC-79CD237C18C9}" presName="thinLine2b" presStyleLbl="callout" presStyleIdx="3" presStyleCnt="6"/>
      <dgm:spPr/>
    </dgm:pt>
    <dgm:pt modelId="{1E6BBE7F-7BCA-4A1E-B8B5-458C7053CDFE}" type="pres">
      <dgm:prSet presAssocID="{4266E2FD-E89B-468C-B9BC-79CD237C18C9}" presName="vertSpace2b" presStyleCnt="0"/>
      <dgm:spPr/>
    </dgm:pt>
    <dgm:pt modelId="{78B656C7-12E6-4275-8244-0F4D5BE88D8B}" type="pres">
      <dgm:prSet presAssocID="{71A1020B-A56B-42FD-BABC-FFF5C746BADA}" presName="horz2" presStyleCnt="0"/>
      <dgm:spPr/>
    </dgm:pt>
    <dgm:pt modelId="{EABA7798-E491-4D82-97E3-5B9C1F63090C}" type="pres">
      <dgm:prSet presAssocID="{71A1020B-A56B-42FD-BABC-FFF5C746BADA}" presName="horzSpace2" presStyleCnt="0"/>
      <dgm:spPr/>
    </dgm:pt>
    <dgm:pt modelId="{4C24A23A-685F-4C15-A374-95C182EE79B8}" type="pres">
      <dgm:prSet presAssocID="{71A1020B-A56B-42FD-BABC-FFF5C746BADA}" presName="tx2" presStyleLbl="revTx" presStyleIdx="6" presStyleCnt="8"/>
      <dgm:spPr/>
      <dgm:t>
        <a:bodyPr/>
        <a:lstStyle/>
        <a:p>
          <a:endParaRPr lang="en-US"/>
        </a:p>
      </dgm:t>
    </dgm:pt>
    <dgm:pt modelId="{E83EE069-6F6A-41ED-8A86-8AEFE5C426C1}" type="pres">
      <dgm:prSet presAssocID="{71A1020B-A56B-42FD-BABC-FFF5C746BADA}" presName="vert2" presStyleCnt="0"/>
      <dgm:spPr/>
    </dgm:pt>
    <dgm:pt modelId="{CAA587C9-DD92-4F92-8B9F-E783B9074590}" type="pres">
      <dgm:prSet presAssocID="{71A1020B-A56B-42FD-BABC-FFF5C746BADA}" presName="thinLine2b" presStyleLbl="callout" presStyleIdx="4" presStyleCnt="6"/>
      <dgm:spPr/>
    </dgm:pt>
    <dgm:pt modelId="{CB00FE79-ACD3-4F86-8E46-3F376999D521}" type="pres">
      <dgm:prSet presAssocID="{71A1020B-A56B-42FD-BABC-FFF5C746BADA}" presName="vertSpace2b" presStyleCnt="0"/>
      <dgm:spPr/>
    </dgm:pt>
    <dgm:pt modelId="{5272FBDC-89FF-4BB3-BD59-71F7146B7DE3}" type="pres">
      <dgm:prSet presAssocID="{A798DDC1-E504-4A92-839B-8BF252E634FD}" presName="horz2" presStyleCnt="0"/>
      <dgm:spPr/>
    </dgm:pt>
    <dgm:pt modelId="{DA6A9C58-11DD-4BBB-A22B-C31DF7A18DAB}" type="pres">
      <dgm:prSet presAssocID="{A798DDC1-E504-4A92-839B-8BF252E634FD}" presName="horzSpace2" presStyleCnt="0"/>
      <dgm:spPr/>
    </dgm:pt>
    <dgm:pt modelId="{552EA7BB-8B90-4D86-8318-BB765FF1A69F}" type="pres">
      <dgm:prSet presAssocID="{A798DDC1-E504-4A92-839B-8BF252E634FD}" presName="tx2" presStyleLbl="revTx" presStyleIdx="7" presStyleCnt="8"/>
      <dgm:spPr/>
      <dgm:t>
        <a:bodyPr/>
        <a:lstStyle/>
        <a:p>
          <a:endParaRPr lang="en-US"/>
        </a:p>
      </dgm:t>
    </dgm:pt>
    <dgm:pt modelId="{17A11628-2AC5-446C-9778-7B16D305C70D}" type="pres">
      <dgm:prSet presAssocID="{A798DDC1-E504-4A92-839B-8BF252E634FD}" presName="vert2" presStyleCnt="0"/>
      <dgm:spPr/>
    </dgm:pt>
    <dgm:pt modelId="{018AACB1-476C-449D-8B61-62F66009BE4A}" type="pres">
      <dgm:prSet presAssocID="{A798DDC1-E504-4A92-839B-8BF252E634FD}" presName="thinLine2b" presStyleLbl="callout" presStyleIdx="5" presStyleCnt="6"/>
      <dgm:spPr/>
    </dgm:pt>
    <dgm:pt modelId="{9813C3D7-BB9D-42FB-9B94-41B0D1BA3E47}" type="pres">
      <dgm:prSet presAssocID="{A798DDC1-E504-4A92-839B-8BF252E634FD}" presName="vertSpace2b" presStyleCnt="0"/>
      <dgm:spPr/>
    </dgm:pt>
  </dgm:ptLst>
  <dgm:cxnLst>
    <dgm:cxn modelId="{D08BD5E5-50B0-49DA-B12A-59714616821B}" type="presOf" srcId="{71A1020B-A56B-42FD-BABC-FFF5C746BADA}" destId="{4C24A23A-685F-4C15-A374-95C182EE79B8}" srcOrd="0" destOrd="0" presId="urn:microsoft.com/office/officeart/2008/layout/LinedList"/>
    <dgm:cxn modelId="{71EC0F2E-B077-45B1-9E66-83A94020443D}" type="presOf" srcId="{A7ED650D-99C1-4AAF-9E95-3BFF0E3A1B95}" destId="{8FD30CB6-4464-4FC7-90AB-2F45FBEBAA15}" srcOrd="0" destOrd="0" presId="urn:microsoft.com/office/officeart/2008/layout/LinedList"/>
    <dgm:cxn modelId="{CDB9881B-9A97-4A80-9AC8-64546834019F}" type="presOf" srcId="{4266E2FD-E89B-468C-B9BC-79CD237C18C9}" destId="{D4780427-BE0D-44AF-9B71-D62F163052C0}" srcOrd="0" destOrd="0" presId="urn:microsoft.com/office/officeart/2008/layout/LinedList"/>
    <dgm:cxn modelId="{AE3EBB9A-C95C-4C25-B978-C41D487A3CA6}" srcId="{6993739E-DFAE-45FB-AB75-515CD9B301EF}" destId="{D50D66E4-2561-4F31-AA57-0189436CF67E}" srcOrd="2" destOrd="0" parTransId="{ED77AD61-D866-4127-8874-17A1718DBD3E}" sibTransId="{6BD74C86-4545-400D-A15B-F0C8B3787164}"/>
    <dgm:cxn modelId="{EEA9B284-CDB7-4C4F-9BBA-8839F6931612}" srcId="{A7ED650D-99C1-4AAF-9E95-3BFF0E3A1B95}" destId="{4266E2FD-E89B-468C-B9BC-79CD237C18C9}" srcOrd="0" destOrd="0" parTransId="{80D4C812-DCD8-4E09-9061-D3E1C652025C}" sibTransId="{C220C1BC-4CE6-44B0-8B54-00546C5CFA11}"/>
    <dgm:cxn modelId="{DA73F58A-A47F-42CA-B147-D115781DB127}" type="presOf" srcId="{D50D66E4-2561-4F31-AA57-0189436CF67E}" destId="{CA3E081C-5CD9-4D08-9ACB-7EE09DAB4351}" srcOrd="0" destOrd="0" presId="urn:microsoft.com/office/officeart/2008/layout/LinedList"/>
    <dgm:cxn modelId="{3879FF48-30B0-4713-A77F-1ABC63FBEB8F}" type="presOf" srcId="{064821D2-091A-461B-A3B6-1160F24A4968}" destId="{C41A0DEF-61CE-4BFC-9487-C71E02CB2FF8}" srcOrd="0" destOrd="0" presId="urn:microsoft.com/office/officeart/2008/layout/LinedList"/>
    <dgm:cxn modelId="{88EB9623-3A06-4FE0-A42E-F4A453157D32}" srcId="{A7ED650D-99C1-4AAF-9E95-3BFF0E3A1B95}" destId="{71A1020B-A56B-42FD-BABC-FFF5C746BADA}" srcOrd="1" destOrd="0" parTransId="{43B51785-8504-4E16-9BEF-14914E07303C}" sibTransId="{510EAE83-DAB1-475C-BFE2-75D94610504A}"/>
    <dgm:cxn modelId="{787D009B-2D07-4027-B08B-116A23643123}" type="presOf" srcId="{AE87A216-92C4-4EFF-89DC-A315A3D015C5}" destId="{69081715-3405-4EA9-8186-46F208B910AC}" srcOrd="0" destOrd="0" presId="urn:microsoft.com/office/officeart/2008/layout/LinedList"/>
    <dgm:cxn modelId="{5ACE2614-9CF6-479C-B3B3-D762451FDF48}" srcId="{A7ED650D-99C1-4AAF-9E95-3BFF0E3A1B95}" destId="{A798DDC1-E504-4A92-839B-8BF252E634FD}" srcOrd="2" destOrd="0" parTransId="{970B4B4D-B29D-4514-9226-3F2EB64A79ED}" sibTransId="{7DF4AD77-A87B-4FF1-801B-0D0DB5103CC7}"/>
    <dgm:cxn modelId="{66B0B1FF-E100-4CCD-AF9F-D80D1A0D4ADD}" srcId="{FD22450C-C088-44D9-9840-DD067ADFB873}" destId="{A7ED650D-99C1-4AAF-9E95-3BFF0E3A1B95}" srcOrd="1" destOrd="0" parTransId="{A3F950C8-96FF-439D-B8C9-FDB4297EB3F2}" sibTransId="{F7CD5145-722A-4154-941B-0F9A88C78247}"/>
    <dgm:cxn modelId="{56215C13-0688-4948-B690-405F0E6CE0D8}" type="presOf" srcId="{A798DDC1-E504-4A92-839B-8BF252E634FD}" destId="{552EA7BB-8B90-4D86-8318-BB765FF1A69F}" srcOrd="0" destOrd="0" presId="urn:microsoft.com/office/officeart/2008/layout/LinedList"/>
    <dgm:cxn modelId="{E182242E-8486-407C-A66F-76CC396E638C}" srcId="{6993739E-DFAE-45FB-AB75-515CD9B301EF}" destId="{064821D2-091A-461B-A3B6-1160F24A4968}" srcOrd="0" destOrd="0" parTransId="{8EA70996-59C4-490D-B6D9-E791FE681375}" sibTransId="{4338921E-4247-43F4-B7B2-73669C03A014}"/>
    <dgm:cxn modelId="{3D52122E-103F-44EB-B5EA-E74C0D34AEA8}" srcId="{6993739E-DFAE-45FB-AB75-515CD9B301EF}" destId="{AE87A216-92C4-4EFF-89DC-A315A3D015C5}" srcOrd="1" destOrd="0" parTransId="{2F9E3E90-572B-4A7F-907A-2714991CB927}" sibTransId="{9477B606-6A4A-4596-9D71-E02C7B3D9306}"/>
    <dgm:cxn modelId="{A3C43AA3-AE9E-4F05-8B4E-EBDC7CC9A9B9}" type="presOf" srcId="{6993739E-DFAE-45FB-AB75-515CD9B301EF}" destId="{1E5CF3D7-721F-45C6-9AA7-C331A8227F3F}" srcOrd="0" destOrd="0" presId="urn:microsoft.com/office/officeart/2008/layout/LinedList"/>
    <dgm:cxn modelId="{E72AF54A-7D92-4C45-8EFE-727E2CEB0740}" type="presOf" srcId="{FD22450C-C088-44D9-9840-DD067ADFB873}" destId="{1909420E-D562-454E-ADA2-221D8223A152}" srcOrd="0" destOrd="0" presId="urn:microsoft.com/office/officeart/2008/layout/LinedList"/>
    <dgm:cxn modelId="{0FA1F37B-C776-48E3-B244-4457835C1B4C}" srcId="{FD22450C-C088-44D9-9840-DD067ADFB873}" destId="{6993739E-DFAE-45FB-AB75-515CD9B301EF}" srcOrd="0" destOrd="0" parTransId="{5498786D-C485-4380-8B14-BD6E2E1F19B7}" sibTransId="{003D22E0-FC94-4886-AEFF-638A8B96AF49}"/>
    <dgm:cxn modelId="{BE6B98EE-A038-4536-A7D7-3683B4131E29}" type="presParOf" srcId="{1909420E-D562-454E-ADA2-221D8223A152}" destId="{5D2B06FA-8C70-431E-B1E2-E6ADBC9FAD8C}" srcOrd="0" destOrd="0" presId="urn:microsoft.com/office/officeart/2008/layout/LinedList"/>
    <dgm:cxn modelId="{7385D5C1-480D-4179-B126-AA1A5430313E}" type="presParOf" srcId="{1909420E-D562-454E-ADA2-221D8223A152}" destId="{E1AFAA6A-6A00-435E-9B55-71E0D8E2336E}" srcOrd="1" destOrd="0" presId="urn:microsoft.com/office/officeart/2008/layout/LinedList"/>
    <dgm:cxn modelId="{6BAB0D9C-0227-49DA-8F0A-C2EBA4A24387}" type="presParOf" srcId="{E1AFAA6A-6A00-435E-9B55-71E0D8E2336E}" destId="{1E5CF3D7-721F-45C6-9AA7-C331A8227F3F}" srcOrd="0" destOrd="0" presId="urn:microsoft.com/office/officeart/2008/layout/LinedList"/>
    <dgm:cxn modelId="{862336A2-E7AB-4DCB-BFF7-14E9EF8B7CBD}" type="presParOf" srcId="{E1AFAA6A-6A00-435E-9B55-71E0D8E2336E}" destId="{9434C139-4D00-4673-B852-416B7BE1B382}" srcOrd="1" destOrd="0" presId="urn:microsoft.com/office/officeart/2008/layout/LinedList"/>
    <dgm:cxn modelId="{00295348-DE51-4B61-AFE6-08597821EBB4}" type="presParOf" srcId="{9434C139-4D00-4673-B852-416B7BE1B382}" destId="{B53249C5-2954-4598-BBE9-CDEB8B6C8E65}" srcOrd="0" destOrd="0" presId="urn:microsoft.com/office/officeart/2008/layout/LinedList"/>
    <dgm:cxn modelId="{CC235DEA-5625-4988-9512-A21CFB36EF58}" type="presParOf" srcId="{9434C139-4D00-4673-B852-416B7BE1B382}" destId="{C8895D24-2CA4-4FC8-96AC-0F302E13DA57}" srcOrd="1" destOrd="0" presId="urn:microsoft.com/office/officeart/2008/layout/LinedList"/>
    <dgm:cxn modelId="{0F86E27E-D847-4B64-94EB-8F7D5DC8762F}" type="presParOf" srcId="{C8895D24-2CA4-4FC8-96AC-0F302E13DA57}" destId="{2BC2D795-EDC9-4F09-ABA4-2424F38EA396}" srcOrd="0" destOrd="0" presId="urn:microsoft.com/office/officeart/2008/layout/LinedList"/>
    <dgm:cxn modelId="{F4BE2916-208A-4E7D-B0F4-F22A908E930E}" type="presParOf" srcId="{C8895D24-2CA4-4FC8-96AC-0F302E13DA57}" destId="{C41A0DEF-61CE-4BFC-9487-C71E02CB2FF8}" srcOrd="1" destOrd="0" presId="urn:microsoft.com/office/officeart/2008/layout/LinedList"/>
    <dgm:cxn modelId="{3854C309-9910-40D1-821B-1FA0E6466AC5}" type="presParOf" srcId="{C8895D24-2CA4-4FC8-96AC-0F302E13DA57}" destId="{0A14851D-7283-4E8F-9CFC-A90F0EF3E1FB}" srcOrd="2" destOrd="0" presId="urn:microsoft.com/office/officeart/2008/layout/LinedList"/>
    <dgm:cxn modelId="{8808AB92-7AB2-421F-975B-B61E75DB61D3}" type="presParOf" srcId="{9434C139-4D00-4673-B852-416B7BE1B382}" destId="{3FED386E-2955-4665-BD8D-E1A0C5D78B62}" srcOrd="2" destOrd="0" presId="urn:microsoft.com/office/officeart/2008/layout/LinedList"/>
    <dgm:cxn modelId="{902B889E-DDEA-4412-93B4-CBBDBD38D9D9}" type="presParOf" srcId="{9434C139-4D00-4673-B852-416B7BE1B382}" destId="{86C17D62-CA26-4D87-9363-942CD99A2360}" srcOrd="3" destOrd="0" presId="urn:microsoft.com/office/officeart/2008/layout/LinedList"/>
    <dgm:cxn modelId="{19DBC938-7E5F-4769-B27C-0AAA275019C9}" type="presParOf" srcId="{9434C139-4D00-4673-B852-416B7BE1B382}" destId="{743C3E84-8D01-40C3-BDB4-D50B4B8E5083}" srcOrd="4" destOrd="0" presId="urn:microsoft.com/office/officeart/2008/layout/LinedList"/>
    <dgm:cxn modelId="{CAFE240E-CE8A-4F23-B505-42534862B429}" type="presParOf" srcId="{743C3E84-8D01-40C3-BDB4-D50B4B8E5083}" destId="{A10AABBE-1574-49B1-86BE-8D732CB7B664}" srcOrd="0" destOrd="0" presId="urn:microsoft.com/office/officeart/2008/layout/LinedList"/>
    <dgm:cxn modelId="{81203AC5-B040-4387-9B38-1F894FFD5EC6}" type="presParOf" srcId="{743C3E84-8D01-40C3-BDB4-D50B4B8E5083}" destId="{69081715-3405-4EA9-8186-46F208B910AC}" srcOrd="1" destOrd="0" presId="urn:microsoft.com/office/officeart/2008/layout/LinedList"/>
    <dgm:cxn modelId="{373290C0-AE63-4AC6-8A2B-B280EF84677A}" type="presParOf" srcId="{743C3E84-8D01-40C3-BDB4-D50B4B8E5083}" destId="{BBF5CAD3-03E9-47A5-9672-032F284A3E4D}" srcOrd="2" destOrd="0" presId="urn:microsoft.com/office/officeart/2008/layout/LinedList"/>
    <dgm:cxn modelId="{605E78AA-FE87-4FFC-ABCC-82EF29A2FD62}" type="presParOf" srcId="{9434C139-4D00-4673-B852-416B7BE1B382}" destId="{597144A9-3C4F-45DC-A331-E6C0C3E96809}" srcOrd="5" destOrd="0" presId="urn:microsoft.com/office/officeart/2008/layout/LinedList"/>
    <dgm:cxn modelId="{D4BD10AD-3D1C-4C4D-9979-049E2E5C5D79}" type="presParOf" srcId="{9434C139-4D00-4673-B852-416B7BE1B382}" destId="{5D212090-6CAB-4F26-912D-0ECDD062BFF0}" srcOrd="6" destOrd="0" presId="urn:microsoft.com/office/officeart/2008/layout/LinedList"/>
    <dgm:cxn modelId="{EDD1CB15-BBEE-49A0-9523-DFF16F6BC0B7}" type="presParOf" srcId="{9434C139-4D00-4673-B852-416B7BE1B382}" destId="{95B0DA98-05E3-4AF2-B1A7-82068BDC62F3}" srcOrd="7" destOrd="0" presId="urn:microsoft.com/office/officeart/2008/layout/LinedList"/>
    <dgm:cxn modelId="{19D7AE5D-E40B-480E-B40D-C469E870DACA}" type="presParOf" srcId="{95B0DA98-05E3-4AF2-B1A7-82068BDC62F3}" destId="{0971C84E-6CB9-45E6-963B-67E009C6613B}" srcOrd="0" destOrd="0" presId="urn:microsoft.com/office/officeart/2008/layout/LinedList"/>
    <dgm:cxn modelId="{37EFC935-D8F7-4799-953B-C096188DCA49}" type="presParOf" srcId="{95B0DA98-05E3-4AF2-B1A7-82068BDC62F3}" destId="{CA3E081C-5CD9-4D08-9ACB-7EE09DAB4351}" srcOrd="1" destOrd="0" presId="urn:microsoft.com/office/officeart/2008/layout/LinedList"/>
    <dgm:cxn modelId="{15D7D3D4-238D-4BAC-A2C3-75FFAE4CF9EC}" type="presParOf" srcId="{95B0DA98-05E3-4AF2-B1A7-82068BDC62F3}" destId="{F5E81857-2052-419A-A179-D8955DAEA5A1}" srcOrd="2" destOrd="0" presId="urn:microsoft.com/office/officeart/2008/layout/LinedList"/>
    <dgm:cxn modelId="{6DB98D5C-7C2F-4302-9C49-DA978567C534}" type="presParOf" srcId="{9434C139-4D00-4673-B852-416B7BE1B382}" destId="{0DAE711A-F4FD-4214-AD5F-F59BE349EF64}" srcOrd="8" destOrd="0" presId="urn:microsoft.com/office/officeart/2008/layout/LinedList"/>
    <dgm:cxn modelId="{992AFD61-BD64-4D72-A12A-317F8C96212A}" type="presParOf" srcId="{9434C139-4D00-4673-B852-416B7BE1B382}" destId="{D9139ED1-D3C0-43EB-9467-49FD97475AB4}" srcOrd="9" destOrd="0" presId="urn:microsoft.com/office/officeart/2008/layout/LinedList"/>
    <dgm:cxn modelId="{92774EB3-50D1-4C9B-894E-66C760AFBEF4}" type="presParOf" srcId="{1909420E-D562-454E-ADA2-221D8223A152}" destId="{1B5A617C-FB37-439E-9A87-D162B7B89C8C}" srcOrd="2" destOrd="0" presId="urn:microsoft.com/office/officeart/2008/layout/LinedList"/>
    <dgm:cxn modelId="{0DD7DC7A-81C3-4241-AEF9-3DC97266544D}" type="presParOf" srcId="{1909420E-D562-454E-ADA2-221D8223A152}" destId="{E658B18D-ADF9-407C-B3D5-D491C1160EA5}" srcOrd="3" destOrd="0" presId="urn:microsoft.com/office/officeart/2008/layout/LinedList"/>
    <dgm:cxn modelId="{E9B5B82D-27DD-49E1-BC65-FFC50EAD619F}" type="presParOf" srcId="{E658B18D-ADF9-407C-B3D5-D491C1160EA5}" destId="{8FD30CB6-4464-4FC7-90AB-2F45FBEBAA15}" srcOrd="0" destOrd="0" presId="urn:microsoft.com/office/officeart/2008/layout/LinedList"/>
    <dgm:cxn modelId="{E78B7FEC-0B59-4098-B10C-0258B910FDC5}" type="presParOf" srcId="{E658B18D-ADF9-407C-B3D5-D491C1160EA5}" destId="{05F2383B-BAFB-4865-BB53-C45E70FD7BC6}" srcOrd="1" destOrd="0" presId="urn:microsoft.com/office/officeart/2008/layout/LinedList"/>
    <dgm:cxn modelId="{51586511-AF37-4A34-9B2B-8624C207A21E}" type="presParOf" srcId="{05F2383B-BAFB-4865-BB53-C45E70FD7BC6}" destId="{453FD914-AC1D-4A3A-9CDB-E6AD49E12513}" srcOrd="0" destOrd="0" presId="urn:microsoft.com/office/officeart/2008/layout/LinedList"/>
    <dgm:cxn modelId="{13CEA115-F021-45AA-AA75-916ABEE59B34}" type="presParOf" srcId="{05F2383B-BAFB-4865-BB53-C45E70FD7BC6}" destId="{4F3B3895-913D-494A-A4BF-D86076AF218C}" srcOrd="1" destOrd="0" presId="urn:microsoft.com/office/officeart/2008/layout/LinedList"/>
    <dgm:cxn modelId="{1F1F0E8A-244D-4596-9686-2F1D1F11A6B7}" type="presParOf" srcId="{4F3B3895-913D-494A-A4BF-D86076AF218C}" destId="{7750ADFA-BD91-4E9F-82DA-456C04527884}" srcOrd="0" destOrd="0" presId="urn:microsoft.com/office/officeart/2008/layout/LinedList"/>
    <dgm:cxn modelId="{11708EAF-1787-4EE1-8C0B-A0E30F95FA3F}" type="presParOf" srcId="{4F3B3895-913D-494A-A4BF-D86076AF218C}" destId="{D4780427-BE0D-44AF-9B71-D62F163052C0}" srcOrd="1" destOrd="0" presId="urn:microsoft.com/office/officeart/2008/layout/LinedList"/>
    <dgm:cxn modelId="{C2776034-E8CD-47AB-97E9-287A5926B827}" type="presParOf" srcId="{4F3B3895-913D-494A-A4BF-D86076AF218C}" destId="{EBFB561E-2682-49F6-A21C-6F67BECC4012}" srcOrd="2" destOrd="0" presId="urn:microsoft.com/office/officeart/2008/layout/LinedList"/>
    <dgm:cxn modelId="{A7B39C2F-A663-4F7F-8FE2-6175B71426B6}" type="presParOf" srcId="{05F2383B-BAFB-4865-BB53-C45E70FD7BC6}" destId="{620EAA4E-F7FA-4705-8607-D7B81C4D4FDE}" srcOrd="2" destOrd="0" presId="urn:microsoft.com/office/officeart/2008/layout/LinedList"/>
    <dgm:cxn modelId="{1228477A-4C4A-4916-BD96-C990980089FF}" type="presParOf" srcId="{05F2383B-BAFB-4865-BB53-C45E70FD7BC6}" destId="{1E6BBE7F-7BCA-4A1E-B8B5-458C7053CDFE}" srcOrd="3" destOrd="0" presId="urn:microsoft.com/office/officeart/2008/layout/LinedList"/>
    <dgm:cxn modelId="{7B4CB133-70AD-49C0-8034-AF2E2FD526CD}" type="presParOf" srcId="{05F2383B-BAFB-4865-BB53-C45E70FD7BC6}" destId="{78B656C7-12E6-4275-8244-0F4D5BE88D8B}" srcOrd="4" destOrd="0" presId="urn:microsoft.com/office/officeart/2008/layout/LinedList"/>
    <dgm:cxn modelId="{E779CF96-5460-4507-9646-A55D64F2E5FD}" type="presParOf" srcId="{78B656C7-12E6-4275-8244-0F4D5BE88D8B}" destId="{EABA7798-E491-4D82-97E3-5B9C1F63090C}" srcOrd="0" destOrd="0" presId="urn:microsoft.com/office/officeart/2008/layout/LinedList"/>
    <dgm:cxn modelId="{171754E6-3CCB-4FB8-AF8A-7F03943B1D28}" type="presParOf" srcId="{78B656C7-12E6-4275-8244-0F4D5BE88D8B}" destId="{4C24A23A-685F-4C15-A374-95C182EE79B8}" srcOrd="1" destOrd="0" presId="urn:microsoft.com/office/officeart/2008/layout/LinedList"/>
    <dgm:cxn modelId="{19E2FC03-4DA1-43CD-A4C2-F1CA083E5DC4}" type="presParOf" srcId="{78B656C7-12E6-4275-8244-0F4D5BE88D8B}" destId="{E83EE069-6F6A-41ED-8A86-8AEFE5C426C1}" srcOrd="2" destOrd="0" presId="urn:microsoft.com/office/officeart/2008/layout/LinedList"/>
    <dgm:cxn modelId="{333CA73F-D816-412A-9509-E757D9028A49}" type="presParOf" srcId="{05F2383B-BAFB-4865-BB53-C45E70FD7BC6}" destId="{CAA587C9-DD92-4F92-8B9F-E783B9074590}" srcOrd="5" destOrd="0" presId="urn:microsoft.com/office/officeart/2008/layout/LinedList"/>
    <dgm:cxn modelId="{B5D21E58-4AF6-44D2-BBD2-14DE51376E15}" type="presParOf" srcId="{05F2383B-BAFB-4865-BB53-C45E70FD7BC6}" destId="{CB00FE79-ACD3-4F86-8E46-3F376999D521}" srcOrd="6" destOrd="0" presId="urn:microsoft.com/office/officeart/2008/layout/LinedList"/>
    <dgm:cxn modelId="{7DC709A2-C7D0-449A-BD11-FE3EBC9E401B}" type="presParOf" srcId="{05F2383B-BAFB-4865-BB53-C45E70FD7BC6}" destId="{5272FBDC-89FF-4BB3-BD59-71F7146B7DE3}" srcOrd="7" destOrd="0" presId="urn:microsoft.com/office/officeart/2008/layout/LinedList"/>
    <dgm:cxn modelId="{8ED84916-2C72-450E-8BC7-4D7828838C87}" type="presParOf" srcId="{5272FBDC-89FF-4BB3-BD59-71F7146B7DE3}" destId="{DA6A9C58-11DD-4BBB-A22B-C31DF7A18DAB}" srcOrd="0" destOrd="0" presId="urn:microsoft.com/office/officeart/2008/layout/LinedList"/>
    <dgm:cxn modelId="{A446C5AE-A32F-4E13-AD3B-B9D91AD54F43}" type="presParOf" srcId="{5272FBDC-89FF-4BB3-BD59-71F7146B7DE3}" destId="{552EA7BB-8B90-4D86-8318-BB765FF1A69F}" srcOrd="1" destOrd="0" presId="urn:microsoft.com/office/officeart/2008/layout/LinedList"/>
    <dgm:cxn modelId="{D9B41AD8-3DD9-47EC-B153-F538DDA1DDCA}" type="presParOf" srcId="{5272FBDC-89FF-4BB3-BD59-71F7146B7DE3}" destId="{17A11628-2AC5-446C-9778-7B16D305C70D}" srcOrd="2" destOrd="0" presId="urn:microsoft.com/office/officeart/2008/layout/LinedList"/>
    <dgm:cxn modelId="{B63057CB-81E9-4406-A6E0-66FEEC32C747}" type="presParOf" srcId="{05F2383B-BAFB-4865-BB53-C45E70FD7BC6}" destId="{018AACB1-476C-449D-8B61-62F66009BE4A}" srcOrd="8" destOrd="0" presId="urn:microsoft.com/office/officeart/2008/layout/LinedList"/>
    <dgm:cxn modelId="{D4877DC7-2B69-4FBD-A512-9F741D7746C3}" type="presParOf" srcId="{05F2383B-BAFB-4865-BB53-C45E70FD7BC6}" destId="{9813C3D7-BB9D-42FB-9B94-41B0D1BA3E4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D5FD36-54D4-4572-B7D2-10B56AF15155}" type="doc">
      <dgm:prSet loTypeId="urn:microsoft.com/office/officeart/2005/8/layout/orgChart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D00851-76C0-4E1D-8CC5-C565BA77C81A}">
      <dgm:prSet phldrT="[Text]" custT="1"/>
      <dgm:spPr/>
      <dgm:t>
        <a:bodyPr/>
        <a:lstStyle/>
        <a:p>
          <a:r>
            <a:rPr lang="en-US" sz="28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Two aspects of dispositions to remember:</a:t>
          </a:r>
          <a:endParaRPr lang="en-US" sz="28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gm:t>
    </dgm:pt>
    <dgm:pt modelId="{07795C61-90C1-43BB-8B14-635BC5597191}" type="parTrans" cxnId="{476EC0B0-638A-4073-97FF-FB6BBD9C4179}">
      <dgm:prSet/>
      <dgm:spPr/>
      <dgm:t>
        <a:bodyPr/>
        <a:lstStyle/>
        <a:p>
          <a:endParaRPr lang="en-US"/>
        </a:p>
      </dgm:t>
    </dgm:pt>
    <dgm:pt modelId="{B3D22AFA-552B-43BD-AF81-5780BD47CBA8}" type="sibTrans" cxnId="{476EC0B0-638A-4073-97FF-FB6BBD9C4179}">
      <dgm:prSet/>
      <dgm:spPr/>
      <dgm:t>
        <a:bodyPr/>
        <a:lstStyle/>
        <a:p>
          <a:endParaRPr lang="en-US"/>
        </a:p>
      </dgm:t>
    </dgm:pt>
    <dgm:pt modelId="{569E5837-5812-4F41-89B9-6F9B30D1FECC}">
      <dgm:prSet phldrT="[Text]" custT="1"/>
      <dgm:spPr/>
      <dgm:t>
        <a:bodyPr/>
        <a:lstStyle/>
        <a:p>
          <a:r>
            <a:rPr lang="en-US" sz="24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Cash</a:t>
          </a:r>
          <a:endParaRPr lang="en-US" sz="24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gm:t>
    </dgm:pt>
    <dgm:pt modelId="{E3460B8A-DD16-4659-9B1F-9F2BAE81704C}" type="parTrans" cxnId="{E6E2500E-A7F0-4E5F-978B-5903CD3745C1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8182E23-FD0F-4FB0-981D-E2402CBDAB33}" type="sibTrans" cxnId="{E6E2500E-A7F0-4E5F-978B-5903CD3745C1}">
      <dgm:prSet/>
      <dgm:spPr/>
      <dgm:t>
        <a:bodyPr/>
        <a:lstStyle/>
        <a:p>
          <a:endParaRPr lang="en-US"/>
        </a:p>
      </dgm:t>
    </dgm:pt>
    <dgm:pt modelId="{2372E010-1E80-46A4-AEF7-6D61352DEF2C}">
      <dgm:prSet phldrT="[Text]" custT="1"/>
      <dgm:spPr/>
      <dgm:t>
        <a:bodyPr/>
        <a:lstStyle/>
        <a:p>
          <a:r>
            <a:rPr lang="en-US" sz="24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Exit Taxes</a:t>
          </a:r>
          <a:endParaRPr lang="en-US" sz="24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gm:t>
    </dgm:pt>
    <dgm:pt modelId="{2F32340D-119E-4763-BF83-F346F8C77338}" type="parTrans" cxnId="{C4A19F3B-C589-430D-84F1-63E5623ACC37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671D6EA-D73C-42C4-BE5A-D3AD16F91050}" type="sibTrans" cxnId="{C4A19F3B-C589-430D-84F1-63E5623ACC37}">
      <dgm:prSet/>
      <dgm:spPr/>
      <dgm:t>
        <a:bodyPr/>
        <a:lstStyle/>
        <a:p>
          <a:endParaRPr lang="en-US"/>
        </a:p>
      </dgm:t>
    </dgm:pt>
    <dgm:pt modelId="{BB5C44FB-361C-4368-AD1A-FFF174163EDF}">
      <dgm:prSet phldrT="[Text]" custT="1"/>
      <dgm:spPr/>
      <dgm:t>
        <a:bodyPr/>
        <a:lstStyle/>
        <a:p>
          <a:r>
            <a:rPr lang="en-US" sz="18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Allocation of cash distribution dependent on capital accounts which is affected by gain/loss allocation</a:t>
          </a:r>
          <a:endParaRPr lang="en-US" sz="18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gm:t>
    </dgm:pt>
    <dgm:pt modelId="{C1B1452C-D4E7-424B-AC82-050696225D44}" type="parTrans" cxnId="{E5BAA8A0-8871-482E-94B2-DB082D57F0B2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5F47410-5BA1-4EE8-99E8-11F334336E88}" type="sibTrans" cxnId="{E5BAA8A0-8871-482E-94B2-DB082D57F0B2}">
      <dgm:prSet/>
      <dgm:spPr/>
      <dgm:t>
        <a:bodyPr/>
        <a:lstStyle/>
        <a:p>
          <a:endParaRPr lang="en-US"/>
        </a:p>
      </dgm:t>
    </dgm:pt>
    <dgm:pt modelId="{B1F40066-02B6-4A6E-8773-4397C69E42A0}">
      <dgm:prSet phldrT="[Text]" custT="1"/>
      <dgm:spPr/>
      <dgm:t>
        <a:bodyPr/>
        <a:lstStyle/>
        <a:p>
          <a:r>
            <a:rPr lang="en-US" sz="18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Different tax rates can apply to different kinds of income or gain.</a:t>
          </a:r>
          <a:endParaRPr lang="en-US" sz="18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gm:t>
    </dgm:pt>
    <dgm:pt modelId="{65BE0254-2742-4147-8B9C-4AA765161A12}" type="parTrans" cxnId="{337AFB30-94EC-470D-925C-375A6CA78714}">
      <dgm:prSet/>
      <dgm:spPr>
        <a:ln w="190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FF43254-99C1-404E-8ABC-25475AFE472D}" type="sibTrans" cxnId="{337AFB30-94EC-470D-925C-375A6CA78714}">
      <dgm:prSet/>
      <dgm:spPr/>
      <dgm:t>
        <a:bodyPr/>
        <a:lstStyle/>
        <a:p>
          <a:endParaRPr lang="en-US"/>
        </a:p>
      </dgm:t>
    </dgm:pt>
    <dgm:pt modelId="{9073BB30-7870-4E32-AC23-D5252CA9D96E}" type="pres">
      <dgm:prSet presAssocID="{EAD5FD36-54D4-4572-B7D2-10B56AF151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A0B46C-C622-4189-996C-1185C7644A85}" type="pres">
      <dgm:prSet presAssocID="{8AD00851-76C0-4E1D-8CC5-C565BA77C81A}" presName="hierRoot1" presStyleCnt="0">
        <dgm:presLayoutVars>
          <dgm:hierBranch val="init"/>
        </dgm:presLayoutVars>
      </dgm:prSet>
      <dgm:spPr/>
    </dgm:pt>
    <dgm:pt modelId="{9CDD9A05-4D1A-492E-B761-3C17215015D7}" type="pres">
      <dgm:prSet presAssocID="{8AD00851-76C0-4E1D-8CC5-C565BA77C81A}" presName="rootComposite1" presStyleCnt="0"/>
      <dgm:spPr/>
    </dgm:pt>
    <dgm:pt modelId="{11EBFB00-4046-46BA-B135-9DBA924E26A9}" type="pres">
      <dgm:prSet presAssocID="{8AD00851-76C0-4E1D-8CC5-C565BA77C81A}" presName="rootText1" presStyleLbl="node0" presStyleIdx="0" presStyleCnt="1" custScaleX="174824" custScaleY="114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10DDE-1EA2-4A95-AFAD-F0A2C728427C}" type="pres">
      <dgm:prSet presAssocID="{8AD00851-76C0-4E1D-8CC5-C565BA77C81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1BD07D1-1D29-49BA-BA40-ED616C4BDDE8}" type="pres">
      <dgm:prSet presAssocID="{8AD00851-76C0-4E1D-8CC5-C565BA77C81A}" presName="hierChild2" presStyleCnt="0"/>
      <dgm:spPr/>
    </dgm:pt>
    <dgm:pt modelId="{137F8E5A-C9FF-4162-A461-B2B2E25085B5}" type="pres">
      <dgm:prSet presAssocID="{E3460B8A-DD16-4659-9B1F-9F2BAE81704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486756E-868D-4D5B-BBF5-6E1C9FA1EF60}" type="pres">
      <dgm:prSet presAssocID="{569E5837-5812-4F41-89B9-6F9B30D1FECC}" presName="hierRoot2" presStyleCnt="0">
        <dgm:presLayoutVars>
          <dgm:hierBranch val="init"/>
        </dgm:presLayoutVars>
      </dgm:prSet>
      <dgm:spPr/>
    </dgm:pt>
    <dgm:pt modelId="{1CC9DDB2-63BC-4CC6-B050-B15226FBFBFD}" type="pres">
      <dgm:prSet presAssocID="{569E5837-5812-4F41-89B9-6F9B30D1FECC}" presName="rootComposite" presStyleCnt="0"/>
      <dgm:spPr/>
    </dgm:pt>
    <dgm:pt modelId="{F43E3BD3-4699-45BF-9521-AF431B9C1134}" type="pres">
      <dgm:prSet presAssocID="{569E5837-5812-4F41-89B9-6F9B30D1FEC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76EC1A-F873-4E76-A1EB-4A8079BDF0C9}" type="pres">
      <dgm:prSet presAssocID="{569E5837-5812-4F41-89B9-6F9B30D1FECC}" presName="rootConnector" presStyleLbl="node2" presStyleIdx="0" presStyleCnt="2"/>
      <dgm:spPr/>
      <dgm:t>
        <a:bodyPr/>
        <a:lstStyle/>
        <a:p>
          <a:endParaRPr lang="en-US"/>
        </a:p>
      </dgm:t>
    </dgm:pt>
    <dgm:pt modelId="{EBC7105F-BE05-4FCC-865F-79EBE93E1532}" type="pres">
      <dgm:prSet presAssocID="{569E5837-5812-4F41-89B9-6F9B30D1FECC}" presName="hierChild4" presStyleCnt="0"/>
      <dgm:spPr/>
    </dgm:pt>
    <dgm:pt modelId="{6F93DE77-AE94-48C8-8B9B-21767C48998F}" type="pres">
      <dgm:prSet presAssocID="{C1B1452C-D4E7-424B-AC82-050696225D44}" presName="Name37" presStyleLbl="parChTrans1D3" presStyleIdx="0" presStyleCnt="2"/>
      <dgm:spPr/>
      <dgm:t>
        <a:bodyPr/>
        <a:lstStyle/>
        <a:p>
          <a:endParaRPr lang="en-US"/>
        </a:p>
      </dgm:t>
    </dgm:pt>
    <dgm:pt modelId="{9E816B48-5623-48AD-B6BA-86270EDCB1F1}" type="pres">
      <dgm:prSet presAssocID="{BB5C44FB-361C-4368-AD1A-FFF174163EDF}" presName="hierRoot2" presStyleCnt="0">
        <dgm:presLayoutVars>
          <dgm:hierBranch val="init"/>
        </dgm:presLayoutVars>
      </dgm:prSet>
      <dgm:spPr/>
    </dgm:pt>
    <dgm:pt modelId="{6ED25FEC-E168-4185-92D4-8B292F54871F}" type="pres">
      <dgm:prSet presAssocID="{BB5C44FB-361C-4368-AD1A-FFF174163EDF}" presName="rootComposite" presStyleCnt="0"/>
      <dgm:spPr/>
    </dgm:pt>
    <dgm:pt modelId="{4571FA6B-8C6B-432C-9025-00AA5BF26F3C}" type="pres">
      <dgm:prSet presAssocID="{BB5C44FB-361C-4368-AD1A-FFF174163EDF}" presName="rootText" presStyleLbl="node3" presStyleIdx="0" presStyleCnt="2" custScaleX="1691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98FE4-30C2-4ECA-9C76-8715B51D8454}" type="pres">
      <dgm:prSet presAssocID="{BB5C44FB-361C-4368-AD1A-FFF174163EDF}" presName="rootConnector" presStyleLbl="node3" presStyleIdx="0" presStyleCnt="2"/>
      <dgm:spPr/>
      <dgm:t>
        <a:bodyPr/>
        <a:lstStyle/>
        <a:p>
          <a:endParaRPr lang="en-US"/>
        </a:p>
      </dgm:t>
    </dgm:pt>
    <dgm:pt modelId="{4E4E6CE6-A605-4DEB-B806-0DEC87742DB4}" type="pres">
      <dgm:prSet presAssocID="{BB5C44FB-361C-4368-AD1A-FFF174163EDF}" presName="hierChild4" presStyleCnt="0"/>
      <dgm:spPr/>
    </dgm:pt>
    <dgm:pt modelId="{9E8807F6-B398-4D05-BF06-F0AD34F0E002}" type="pres">
      <dgm:prSet presAssocID="{BB5C44FB-361C-4368-AD1A-FFF174163EDF}" presName="hierChild5" presStyleCnt="0"/>
      <dgm:spPr/>
    </dgm:pt>
    <dgm:pt modelId="{EFD16B1F-B2BD-435A-B89B-BE69BA86B9C1}" type="pres">
      <dgm:prSet presAssocID="{569E5837-5812-4F41-89B9-6F9B30D1FECC}" presName="hierChild5" presStyleCnt="0"/>
      <dgm:spPr/>
    </dgm:pt>
    <dgm:pt modelId="{6C86861F-DB7B-48E7-998B-B09A26816CFE}" type="pres">
      <dgm:prSet presAssocID="{2F32340D-119E-4763-BF83-F346F8C77338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FF3F54C-75AD-44CD-B172-9FBFE0E5A46A}" type="pres">
      <dgm:prSet presAssocID="{2372E010-1E80-46A4-AEF7-6D61352DEF2C}" presName="hierRoot2" presStyleCnt="0">
        <dgm:presLayoutVars>
          <dgm:hierBranch val="init"/>
        </dgm:presLayoutVars>
      </dgm:prSet>
      <dgm:spPr/>
    </dgm:pt>
    <dgm:pt modelId="{7AA31C64-4C70-4901-ABEA-01ED1C351E3C}" type="pres">
      <dgm:prSet presAssocID="{2372E010-1E80-46A4-AEF7-6D61352DEF2C}" presName="rootComposite" presStyleCnt="0"/>
      <dgm:spPr/>
    </dgm:pt>
    <dgm:pt modelId="{38566E28-74EC-40C5-8021-F338AE37ED30}" type="pres">
      <dgm:prSet presAssocID="{2372E010-1E80-46A4-AEF7-6D61352DEF2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8A16E6-B43A-464D-9B0B-BCB2F86D1BDF}" type="pres">
      <dgm:prSet presAssocID="{2372E010-1E80-46A4-AEF7-6D61352DEF2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523BD61-C609-47E7-8625-679FFE1AB9BF}" type="pres">
      <dgm:prSet presAssocID="{2372E010-1E80-46A4-AEF7-6D61352DEF2C}" presName="hierChild4" presStyleCnt="0"/>
      <dgm:spPr/>
    </dgm:pt>
    <dgm:pt modelId="{CDF06A61-07A3-44BC-B7DE-31F009B8F958}" type="pres">
      <dgm:prSet presAssocID="{65BE0254-2742-4147-8B9C-4AA765161A12}" presName="Name37" presStyleLbl="parChTrans1D3" presStyleIdx="1" presStyleCnt="2"/>
      <dgm:spPr/>
      <dgm:t>
        <a:bodyPr/>
        <a:lstStyle/>
        <a:p>
          <a:endParaRPr lang="en-US"/>
        </a:p>
      </dgm:t>
    </dgm:pt>
    <dgm:pt modelId="{2FF741F8-67A4-428F-9265-64CDD71C8EE3}" type="pres">
      <dgm:prSet presAssocID="{B1F40066-02B6-4A6E-8773-4397C69E42A0}" presName="hierRoot2" presStyleCnt="0">
        <dgm:presLayoutVars>
          <dgm:hierBranch val="init"/>
        </dgm:presLayoutVars>
      </dgm:prSet>
      <dgm:spPr/>
    </dgm:pt>
    <dgm:pt modelId="{E33FB5F0-4317-4F06-9D7E-4EDAEDF69CF6}" type="pres">
      <dgm:prSet presAssocID="{B1F40066-02B6-4A6E-8773-4397C69E42A0}" presName="rootComposite" presStyleCnt="0"/>
      <dgm:spPr/>
    </dgm:pt>
    <dgm:pt modelId="{EBE1F76D-EECE-46FD-B29A-04D77E29CDB7}" type="pres">
      <dgm:prSet presAssocID="{B1F40066-02B6-4A6E-8773-4397C69E42A0}" presName="rootText" presStyleLbl="node3" presStyleIdx="1" presStyleCnt="2" custScaleX="1691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538683-4279-4201-98E2-EAEA996A5321}" type="pres">
      <dgm:prSet presAssocID="{B1F40066-02B6-4A6E-8773-4397C69E42A0}" presName="rootConnector" presStyleLbl="node3" presStyleIdx="1" presStyleCnt="2"/>
      <dgm:spPr/>
      <dgm:t>
        <a:bodyPr/>
        <a:lstStyle/>
        <a:p>
          <a:endParaRPr lang="en-US"/>
        </a:p>
      </dgm:t>
    </dgm:pt>
    <dgm:pt modelId="{B1AA87E8-D7A2-46D8-AB27-ACECE3BDE053}" type="pres">
      <dgm:prSet presAssocID="{B1F40066-02B6-4A6E-8773-4397C69E42A0}" presName="hierChild4" presStyleCnt="0"/>
      <dgm:spPr/>
    </dgm:pt>
    <dgm:pt modelId="{13062BCD-AC5E-45C7-BC06-A9EB92373DC4}" type="pres">
      <dgm:prSet presAssocID="{B1F40066-02B6-4A6E-8773-4397C69E42A0}" presName="hierChild5" presStyleCnt="0"/>
      <dgm:spPr/>
    </dgm:pt>
    <dgm:pt modelId="{854661DB-18FD-479E-BEEB-6C8585C2DC55}" type="pres">
      <dgm:prSet presAssocID="{2372E010-1E80-46A4-AEF7-6D61352DEF2C}" presName="hierChild5" presStyleCnt="0"/>
      <dgm:spPr/>
    </dgm:pt>
    <dgm:pt modelId="{BE06A28D-6AC1-4573-BBD3-48B20C690D78}" type="pres">
      <dgm:prSet presAssocID="{8AD00851-76C0-4E1D-8CC5-C565BA77C81A}" presName="hierChild3" presStyleCnt="0"/>
      <dgm:spPr/>
    </dgm:pt>
  </dgm:ptLst>
  <dgm:cxnLst>
    <dgm:cxn modelId="{C4A19F3B-C589-430D-84F1-63E5623ACC37}" srcId="{8AD00851-76C0-4E1D-8CC5-C565BA77C81A}" destId="{2372E010-1E80-46A4-AEF7-6D61352DEF2C}" srcOrd="1" destOrd="0" parTransId="{2F32340D-119E-4763-BF83-F346F8C77338}" sibTransId="{B671D6EA-D73C-42C4-BE5A-D3AD16F91050}"/>
    <dgm:cxn modelId="{E6E2500E-A7F0-4E5F-978B-5903CD3745C1}" srcId="{8AD00851-76C0-4E1D-8CC5-C565BA77C81A}" destId="{569E5837-5812-4F41-89B9-6F9B30D1FECC}" srcOrd="0" destOrd="0" parTransId="{E3460B8A-DD16-4659-9B1F-9F2BAE81704C}" sibTransId="{B8182E23-FD0F-4FB0-981D-E2402CBDAB33}"/>
    <dgm:cxn modelId="{F25118FB-736E-4B06-A2F5-3A7373C12FF9}" type="presOf" srcId="{C1B1452C-D4E7-424B-AC82-050696225D44}" destId="{6F93DE77-AE94-48C8-8B9B-21767C48998F}" srcOrd="0" destOrd="0" presId="urn:microsoft.com/office/officeart/2005/8/layout/orgChart1"/>
    <dgm:cxn modelId="{900E1B7A-F037-4867-ABDC-AC80EAFE7EF8}" type="presOf" srcId="{2F32340D-119E-4763-BF83-F346F8C77338}" destId="{6C86861F-DB7B-48E7-998B-B09A26816CFE}" srcOrd="0" destOrd="0" presId="urn:microsoft.com/office/officeart/2005/8/layout/orgChart1"/>
    <dgm:cxn modelId="{453CD29E-197F-44D0-B6EF-EDD64085C1BD}" type="presOf" srcId="{2372E010-1E80-46A4-AEF7-6D61352DEF2C}" destId="{C28A16E6-B43A-464D-9B0B-BCB2F86D1BDF}" srcOrd="1" destOrd="0" presId="urn:microsoft.com/office/officeart/2005/8/layout/orgChart1"/>
    <dgm:cxn modelId="{3A636CEE-D631-46A9-95CD-6590722B4C73}" type="presOf" srcId="{E3460B8A-DD16-4659-9B1F-9F2BAE81704C}" destId="{137F8E5A-C9FF-4162-A461-B2B2E25085B5}" srcOrd="0" destOrd="0" presId="urn:microsoft.com/office/officeart/2005/8/layout/orgChart1"/>
    <dgm:cxn modelId="{476EC0B0-638A-4073-97FF-FB6BBD9C4179}" srcId="{EAD5FD36-54D4-4572-B7D2-10B56AF15155}" destId="{8AD00851-76C0-4E1D-8CC5-C565BA77C81A}" srcOrd="0" destOrd="0" parTransId="{07795C61-90C1-43BB-8B14-635BC5597191}" sibTransId="{B3D22AFA-552B-43BD-AF81-5780BD47CBA8}"/>
    <dgm:cxn modelId="{93891C2A-47B5-4E10-83B6-F801D56C871E}" type="presOf" srcId="{8AD00851-76C0-4E1D-8CC5-C565BA77C81A}" destId="{11EBFB00-4046-46BA-B135-9DBA924E26A9}" srcOrd="0" destOrd="0" presId="urn:microsoft.com/office/officeart/2005/8/layout/orgChart1"/>
    <dgm:cxn modelId="{B83BB592-51C3-4EC5-BB9F-5C23364A3B25}" type="presOf" srcId="{B1F40066-02B6-4A6E-8773-4397C69E42A0}" destId="{EBE1F76D-EECE-46FD-B29A-04D77E29CDB7}" srcOrd="0" destOrd="0" presId="urn:microsoft.com/office/officeart/2005/8/layout/orgChart1"/>
    <dgm:cxn modelId="{337AFB30-94EC-470D-925C-375A6CA78714}" srcId="{2372E010-1E80-46A4-AEF7-6D61352DEF2C}" destId="{B1F40066-02B6-4A6E-8773-4397C69E42A0}" srcOrd="0" destOrd="0" parTransId="{65BE0254-2742-4147-8B9C-4AA765161A12}" sibTransId="{3FF43254-99C1-404E-8ABC-25475AFE472D}"/>
    <dgm:cxn modelId="{50D6A28E-A3F7-4304-B779-D7BB23C567A4}" type="presOf" srcId="{8AD00851-76C0-4E1D-8CC5-C565BA77C81A}" destId="{B1C10DDE-1EA2-4A95-AFAD-F0A2C728427C}" srcOrd="1" destOrd="0" presId="urn:microsoft.com/office/officeart/2005/8/layout/orgChart1"/>
    <dgm:cxn modelId="{FCD77D3E-958B-4987-95B0-A7969EE25E98}" type="presOf" srcId="{2372E010-1E80-46A4-AEF7-6D61352DEF2C}" destId="{38566E28-74EC-40C5-8021-F338AE37ED30}" srcOrd="0" destOrd="0" presId="urn:microsoft.com/office/officeart/2005/8/layout/orgChart1"/>
    <dgm:cxn modelId="{E6C25D54-E750-49D6-8629-8341DB0E3FC2}" type="presOf" srcId="{569E5837-5812-4F41-89B9-6F9B30D1FECC}" destId="{E576EC1A-F873-4E76-A1EB-4A8079BDF0C9}" srcOrd="1" destOrd="0" presId="urn:microsoft.com/office/officeart/2005/8/layout/orgChart1"/>
    <dgm:cxn modelId="{7D43C757-9053-442D-B26D-8DBDD89B8BEB}" type="presOf" srcId="{EAD5FD36-54D4-4572-B7D2-10B56AF15155}" destId="{9073BB30-7870-4E32-AC23-D5252CA9D96E}" srcOrd="0" destOrd="0" presId="urn:microsoft.com/office/officeart/2005/8/layout/orgChart1"/>
    <dgm:cxn modelId="{78BE48D8-2895-4989-943A-1D6E0DF0099C}" type="presOf" srcId="{BB5C44FB-361C-4368-AD1A-FFF174163EDF}" destId="{D1A98FE4-30C2-4ECA-9C76-8715B51D8454}" srcOrd="1" destOrd="0" presId="urn:microsoft.com/office/officeart/2005/8/layout/orgChart1"/>
    <dgm:cxn modelId="{E48CC12E-944C-4876-9DE1-0B0A2E667575}" type="presOf" srcId="{BB5C44FB-361C-4368-AD1A-FFF174163EDF}" destId="{4571FA6B-8C6B-432C-9025-00AA5BF26F3C}" srcOrd="0" destOrd="0" presId="urn:microsoft.com/office/officeart/2005/8/layout/orgChart1"/>
    <dgm:cxn modelId="{2CF107ED-4264-43EE-9F4B-4CCF8C28FE4B}" type="presOf" srcId="{B1F40066-02B6-4A6E-8773-4397C69E42A0}" destId="{32538683-4279-4201-98E2-EAEA996A5321}" srcOrd="1" destOrd="0" presId="urn:microsoft.com/office/officeart/2005/8/layout/orgChart1"/>
    <dgm:cxn modelId="{8AB37CAF-B612-40B1-BA30-1E39319F146A}" type="presOf" srcId="{569E5837-5812-4F41-89B9-6F9B30D1FECC}" destId="{F43E3BD3-4699-45BF-9521-AF431B9C1134}" srcOrd="0" destOrd="0" presId="urn:microsoft.com/office/officeart/2005/8/layout/orgChart1"/>
    <dgm:cxn modelId="{AADEA0C3-E23F-4E07-B914-887DEF3B80DA}" type="presOf" srcId="{65BE0254-2742-4147-8B9C-4AA765161A12}" destId="{CDF06A61-07A3-44BC-B7DE-31F009B8F958}" srcOrd="0" destOrd="0" presId="urn:microsoft.com/office/officeart/2005/8/layout/orgChart1"/>
    <dgm:cxn modelId="{E5BAA8A0-8871-482E-94B2-DB082D57F0B2}" srcId="{569E5837-5812-4F41-89B9-6F9B30D1FECC}" destId="{BB5C44FB-361C-4368-AD1A-FFF174163EDF}" srcOrd="0" destOrd="0" parTransId="{C1B1452C-D4E7-424B-AC82-050696225D44}" sibTransId="{B5F47410-5BA1-4EE8-99E8-11F334336E88}"/>
    <dgm:cxn modelId="{BBD7B457-0138-461B-ABD4-EDBB52C0C339}" type="presParOf" srcId="{9073BB30-7870-4E32-AC23-D5252CA9D96E}" destId="{2BA0B46C-C622-4189-996C-1185C7644A85}" srcOrd="0" destOrd="0" presId="urn:microsoft.com/office/officeart/2005/8/layout/orgChart1"/>
    <dgm:cxn modelId="{C80FE3DC-7850-4435-85CE-56A42D72DD8E}" type="presParOf" srcId="{2BA0B46C-C622-4189-996C-1185C7644A85}" destId="{9CDD9A05-4D1A-492E-B761-3C17215015D7}" srcOrd="0" destOrd="0" presId="urn:microsoft.com/office/officeart/2005/8/layout/orgChart1"/>
    <dgm:cxn modelId="{F23CCA07-9C2B-4149-93B1-15500471D0C9}" type="presParOf" srcId="{9CDD9A05-4D1A-492E-B761-3C17215015D7}" destId="{11EBFB00-4046-46BA-B135-9DBA924E26A9}" srcOrd="0" destOrd="0" presId="urn:microsoft.com/office/officeart/2005/8/layout/orgChart1"/>
    <dgm:cxn modelId="{C96830C8-3B35-4C06-A7AE-C566F86D346A}" type="presParOf" srcId="{9CDD9A05-4D1A-492E-B761-3C17215015D7}" destId="{B1C10DDE-1EA2-4A95-AFAD-F0A2C728427C}" srcOrd="1" destOrd="0" presId="urn:microsoft.com/office/officeart/2005/8/layout/orgChart1"/>
    <dgm:cxn modelId="{8786F36F-6840-41A8-8657-5DD98AF23348}" type="presParOf" srcId="{2BA0B46C-C622-4189-996C-1185C7644A85}" destId="{01BD07D1-1D29-49BA-BA40-ED616C4BDDE8}" srcOrd="1" destOrd="0" presId="urn:microsoft.com/office/officeart/2005/8/layout/orgChart1"/>
    <dgm:cxn modelId="{108DD1FD-AE39-46F8-9667-01402ED55315}" type="presParOf" srcId="{01BD07D1-1D29-49BA-BA40-ED616C4BDDE8}" destId="{137F8E5A-C9FF-4162-A461-B2B2E25085B5}" srcOrd="0" destOrd="0" presId="urn:microsoft.com/office/officeart/2005/8/layout/orgChart1"/>
    <dgm:cxn modelId="{DB748346-AB8C-4844-A1FD-468786F5D300}" type="presParOf" srcId="{01BD07D1-1D29-49BA-BA40-ED616C4BDDE8}" destId="{3486756E-868D-4D5B-BBF5-6E1C9FA1EF60}" srcOrd="1" destOrd="0" presId="urn:microsoft.com/office/officeart/2005/8/layout/orgChart1"/>
    <dgm:cxn modelId="{5ECA1F22-2FEB-4B3B-BA0A-9F68C5EDFD5E}" type="presParOf" srcId="{3486756E-868D-4D5B-BBF5-6E1C9FA1EF60}" destId="{1CC9DDB2-63BC-4CC6-B050-B15226FBFBFD}" srcOrd="0" destOrd="0" presId="urn:microsoft.com/office/officeart/2005/8/layout/orgChart1"/>
    <dgm:cxn modelId="{61985DEA-D634-414A-9B82-A2015816D928}" type="presParOf" srcId="{1CC9DDB2-63BC-4CC6-B050-B15226FBFBFD}" destId="{F43E3BD3-4699-45BF-9521-AF431B9C1134}" srcOrd="0" destOrd="0" presId="urn:microsoft.com/office/officeart/2005/8/layout/orgChart1"/>
    <dgm:cxn modelId="{0BF54A02-DA70-4F48-B83B-43A46E732DD3}" type="presParOf" srcId="{1CC9DDB2-63BC-4CC6-B050-B15226FBFBFD}" destId="{E576EC1A-F873-4E76-A1EB-4A8079BDF0C9}" srcOrd="1" destOrd="0" presId="urn:microsoft.com/office/officeart/2005/8/layout/orgChart1"/>
    <dgm:cxn modelId="{46649B3B-97E4-40EF-AF07-38D8B9CA4D0F}" type="presParOf" srcId="{3486756E-868D-4D5B-BBF5-6E1C9FA1EF60}" destId="{EBC7105F-BE05-4FCC-865F-79EBE93E1532}" srcOrd="1" destOrd="0" presId="urn:microsoft.com/office/officeart/2005/8/layout/orgChart1"/>
    <dgm:cxn modelId="{25229F0B-F464-4BDA-97AD-2F146789C82D}" type="presParOf" srcId="{EBC7105F-BE05-4FCC-865F-79EBE93E1532}" destId="{6F93DE77-AE94-48C8-8B9B-21767C48998F}" srcOrd="0" destOrd="0" presId="urn:microsoft.com/office/officeart/2005/8/layout/orgChart1"/>
    <dgm:cxn modelId="{6B514A9F-4F40-43C5-A814-8AB3E9C98584}" type="presParOf" srcId="{EBC7105F-BE05-4FCC-865F-79EBE93E1532}" destId="{9E816B48-5623-48AD-B6BA-86270EDCB1F1}" srcOrd="1" destOrd="0" presId="urn:microsoft.com/office/officeart/2005/8/layout/orgChart1"/>
    <dgm:cxn modelId="{704C130B-EF91-496D-AAB8-504625BAA51F}" type="presParOf" srcId="{9E816B48-5623-48AD-B6BA-86270EDCB1F1}" destId="{6ED25FEC-E168-4185-92D4-8B292F54871F}" srcOrd="0" destOrd="0" presId="urn:microsoft.com/office/officeart/2005/8/layout/orgChart1"/>
    <dgm:cxn modelId="{556FA0B5-FCD7-4916-A985-4FBE67E99B4F}" type="presParOf" srcId="{6ED25FEC-E168-4185-92D4-8B292F54871F}" destId="{4571FA6B-8C6B-432C-9025-00AA5BF26F3C}" srcOrd="0" destOrd="0" presId="urn:microsoft.com/office/officeart/2005/8/layout/orgChart1"/>
    <dgm:cxn modelId="{7D850B26-93F7-4BA0-92EA-A8ABF51FABCB}" type="presParOf" srcId="{6ED25FEC-E168-4185-92D4-8B292F54871F}" destId="{D1A98FE4-30C2-4ECA-9C76-8715B51D8454}" srcOrd="1" destOrd="0" presId="urn:microsoft.com/office/officeart/2005/8/layout/orgChart1"/>
    <dgm:cxn modelId="{E643A318-A320-4FB4-8ACC-A24DC022FFC3}" type="presParOf" srcId="{9E816B48-5623-48AD-B6BA-86270EDCB1F1}" destId="{4E4E6CE6-A605-4DEB-B806-0DEC87742DB4}" srcOrd="1" destOrd="0" presId="urn:microsoft.com/office/officeart/2005/8/layout/orgChart1"/>
    <dgm:cxn modelId="{1AEFFC77-55F1-4E05-9AC9-28FD4694525D}" type="presParOf" srcId="{9E816B48-5623-48AD-B6BA-86270EDCB1F1}" destId="{9E8807F6-B398-4D05-BF06-F0AD34F0E002}" srcOrd="2" destOrd="0" presId="urn:microsoft.com/office/officeart/2005/8/layout/orgChart1"/>
    <dgm:cxn modelId="{BE1AEA3F-F09C-4D3D-88FC-E47299C4A644}" type="presParOf" srcId="{3486756E-868D-4D5B-BBF5-6E1C9FA1EF60}" destId="{EFD16B1F-B2BD-435A-B89B-BE69BA86B9C1}" srcOrd="2" destOrd="0" presId="urn:microsoft.com/office/officeart/2005/8/layout/orgChart1"/>
    <dgm:cxn modelId="{D0E76ED6-B58C-4C85-9751-D7AEE016F9BB}" type="presParOf" srcId="{01BD07D1-1D29-49BA-BA40-ED616C4BDDE8}" destId="{6C86861F-DB7B-48E7-998B-B09A26816CFE}" srcOrd="2" destOrd="0" presId="urn:microsoft.com/office/officeart/2005/8/layout/orgChart1"/>
    <dgm:cxn modelId="{31C923EB-8007-4520-8908-F4BBBB8FA8A5}" type="presParOf" srcId="{01BD07D1-1D29-49BA-BA40-ED616C4BDDE8}" destId="{DFF3F54C-75AD-44CD-B172-9FBFE0E5A46A}" srcOrd="3" destOrd="0" presId="urn:microsoft.com/office/officeart/2005/8/layout/orgChart1"/>
    <dgm:cxn modelId="{88B29827-1894-4D6C-854C-00CAE244B115}" type="presParOf" srcId="{DFF3F54C-75AD-44CD-B172-9FBFE0E5A46A}" destId="{7AA31C64-4C70-4901-ABEA-01ED1C351E3C}" srcOrd="0" destOrd="0" presId="urn:microsoft.com/office/officeart/2005/8/layout/orgChart1"/>
    <dgm:cxn modelId="{D02DF031-32DA-4845-9253-F088C570631E}" type="presParOf" srcId="{7AA31C64-4C70-4901-ABEA-01ED1C351E3C}" destId="{38566E28-74EC-40C5-8021-F338AE37ED30}" srcOrd="0" destOrd="0" presId="urn:microsoft.com/office/officeart/2005/8/layout/orgChart1"/>
    <dgm:cxn modelId="{D62F0352-AAB8-4553-B9BD-72E13DE7068F}" type="presParOf" srcId="{7AA31C64-4C70-4901-ABEA-01ED1C351E3C}" destId="{C28A16E6-B43A-464D-9B0B-BCB2F86D1BDF}" srcOrd="1" destOrd="0" presId="urn:microsoft.com/office/officeart/2005/8/layout/orgChart1"/>
    <dgm:cxn modelId="{2DC255A2-1765-42FF-A334-9FF74E696C60}" type="presParOf" srcId="{DFF3F54C-75AD-44CD-B172-9FBFE0E5A46A}" destId="{6523BD61-C609-47E7-8625-679FFE1AB9BF}" srcOrd="1" destOrd="0" presId="urn:microsoft.com/office/officeart/2005/8/layout/orgChart1"/>
    <dgm:cxn modelId="{FD506CAB-BBEA-4743-872D-F64F2126A79E}" type="presParOf" srcId="{6523BD61-C609-47E7-8625-679FFE1AB9BF}" destId="{CDF06A61-07A3-44BC-B7DE-31F009B8F958}" srcOrd="0" destOrd="0" presId="urn:microsoft.com/office/officeart/2005/8/layout/orgChart1"/>
    <dgm:cxn modelId="{7215954D-59E3-45BA-8F5F-D65B31F04859}" type="presParOf" srcId="{6523BD61-C609-47E7-8625-679FFE1AB9BF}" destId="{2FF741F8-67A4-428F-9265-64CDD71C8EE3}" srcOrd="1" destOrd="0" presId="urn:microsoft.com/office/officeart/2005/8/layout/orgChart1"/>
    <dgm:cxn modelId="{FB988552-B818-4A71-8755-ADC177EC1C80}" type="presParOf" srcId="{2FF741F8-67A4-428F-9265-64CDD71C8EE3}" destId="{E33FB5F0-4317-4F06-9D7E-4EDAEDF69CF6}" srcOrd="0" destOrd="0" presId="urn:microsoft.com/office/officeart/2005/8/layout/orgChart1"/>
    <dgm:cxn modelId="{4F2E9E78-7D44-43D1-BB0D-4875BCA6B6A9}" type="presParOf" srcId="{E33FB5F0-4317-4F06-9D7E-4EDAEDF69CF6}" destId="{EBE1F76D-EECE-46FD-B29A-04D77E29CDB7}" srcOrd="0" destOrd="0" presId="urn:microsoft.com/office/officeart/2005/8/layout/orgChart1"/>
    <dgm:cxn modelId="{6696D5F3-7BAF-4901-AFE5-B83DF1BE1CDD}" type="presParOf" srcId="{E33FB5F0-4317-4F06-9D7E-4EDAEDF69CF6}" destId="{32538683-4279-4201-98E2-EAEA996A5321}" srcOrd="1" destOrd="0" presId="urn:microsoft.com/office/officeart/2005/8/layout/orgChart1"/>
    <dgm:cxn modelId="{0E5C9260-7651-44CF-899F-6B86AB228069}" type="presParOf" srcId="{2FF741F8-67A4-428F-9265-64CDD71C8EE3}" destId="{B1AA87E8-D7A2-46D8-AB27-ACECE3BDE053}" srcOrd="1" destOrd="0" presId="urn:microsoft.com/office/officeart/2005/8/layout/orgChart1"/>
    <dgm:cxn modelId="{F42A4732-38AB-4147-B3CD-C359434A3D90}" type="presParOf" srcId="{2FF741F8-67A4-428F-9265-64CDD71C8EE3}" destId="{13062BCD-AC5E-45C7-BC06-A9EB92373DC4}" srcOrd="2" destOrd="0" presId="urn:microsoft.com/office/officeart/2005/8/layout/orgChart1"/>
    <dgm:cxn modelId="{A0CEA2D2-6DD4-4892-A675-6AD7CFC3C6E0}" type="presParOf" srcId="{DFF3F54C-75AD-44CD-B172-9FBFE0E5A46A}" destId="{854661DB-18FD-479E-BEEB-6C8585C2DC55}" srcOrd="2" destOrd="0" presId="urn:microsoft.com/office/officeart/2005/8/layout/orgChart1"/>
    <dgm:cxn modelId="{D8A1A5E2-2B7B-49AC-A399-97924C694645}" type="presParOf" srcId="{2BA0B46C-C622-4189-996C-1185C7644A85}" destId="{BE06A28D-6AC1-4573-BBD3-48B20C690D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9ACCC4-1E19-440B-B055-2DB67E38C214}" type="doc">
      <dgm:prSet loTypeId="urn:microsoft.com/office/officeart/2005/8/layout/arrow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108A88-862E-4294-846C-720171FEAE03}">
      <dgm:prSet/>
      <dgm:spPr/>
      <dgm:t>
        <a:bodyPr/>
        <a:lstStyle/>
        <a:p>
          <a:pPr rtl="0"/>
          <a:r>
            <a:rPr lang="en-US" dirty="0" smtClean="0"/>
            <a:t>Capital accounts adjustments include:</a:t>
          </a:r>
          <a:endParaRPr lang="en-US" dirty="0"/>
        </a:p>
      </dgm:t>
    </dgm:pt>
    <dgm:pt modelId="{04E26923-30DA-4CF6-944B-EF0AD745B2D0}" type="parTrans" cxnId="{338DB228-A933-4B4F-A147-F927058E965A}">
      <dgm:prSet/>
      <dgm:spPr/>
      <dgm:t>
        <a:bodyPr/>
        <a:lstStyle/>
        <a:p>
          <a:endParaRPr lang="en-US"/>
        </a:p>
      </dgm:t>
    </dgm:pt>
    <dgm:pt modelId="{C88F52F0-DE60-4DE4-857F-E2C45B89526C}" type="sibTrans" cxnId="{338DB228-A933-4B4F-A147-F927058E965A}">
      <dgm:prSet/>
      <dgm:spPr/>
      <dgm:t>
        <a:bodyPr/>
        <a:lstStyle/>
        <a:p>
          <a:endParaRPr lang="en-US"/>
        </a:p>
      </dgm:t>
    </dgm:pt>
    <dgm:pt modelId="{F8A6CAA8-12FD-42D1-9FED-EE299A488886}">
      <dgm:prSet/>
      <dgm:spPr/>
      <dgm:t>
        <a:bodyPr/>
        <a:lstStyle/>
        <a:p>
          <a:pPr rtl="0"/>
          <a:r>
            <a:rPr lang="en-US" dirty="0" smtClean="0"/>
            <a:t>Partner’s investment (increase)</a:t>
          </a:r>
          <a:endParaRPr lang="en-US" dirty="0"/>
        </a:p>
      </dgm:t>
    </dgm:pt>
    <dgm:pt modelId="{35C814DC-0A4E-403B-8863-F69B1040A909}" type="parTrans" cxnId="{2458A799-335B-44AD-995B-6792D61E4F99}">
      <dgm:prSet/>
      <dgm:spPr/>
      <dgm:t>
        <a:bodyPr/>
        <a:lstStyle/>
        <a:p>
          <a:endParaRPr lang="en-US"/>
        </a:p>
      </dgm:t>
    </dgm:pt>
    <dgm:pt modelId="{E4BFA69B-E9A1-4D83-97F7-D15D29C16DD6}" type="sibTrans" cxnId="{2458A799-335B-44AD-995B-6792D61E4F99}">
      <dgm:prSet/>
      <dgm:spPr/>
      <dgm:t>
        <a:bodyPr/>
        <a:lstStyle/>
        <a:p>
          <a:endParaRPr lang="en-US"/>
        </a:p>
      </dgm:t>
    </dgm:pt>
    <dgm:pt modelId="{0C29181E-392F-476B-8FD6-9D0A3F0E2849}">
      <dgm:prSet/>
      <dgm:spPr/>
      <dgm:t>
        <a:bodyPr/>
        <a:lstStyle/>
        <a:p>
          <a:pPr rtl="0"/>
          <a:r>
            <a:rPr lang="en-US" dirty="0" smtClean="0"/>
            <a:t>Share of profits (increase)</a:t>
          </a:r>
          <a:endParaRPr lang="en-US" dirty="0"/>
        </a:p>
      </dgm:t>
    </dgm:pt>
    <dgm:pt modelId="{91612D11-B36D-465F-A9CB-738DB22058F8}" type="parTrans" cxnId="{87E53C18-6C1F-4051-AC14-2F419B1C998D}">
      <dgm:prSet/>
      <dgm:spPr/>
      <dgm:t>
        <a:bodyPr/>
        <a:lstStyle/>
        <a:p>
          <a:endParaRPr lang="en-US"/>
        </a:p>
      </dgm:t>
    </dgm:pt>
    <dgm:pt modelId="{64BAA8E8-6601-42FD-87F4-59910D3082C8}" type="sibTrans" cxnId="{87E53C18-6C1F-4051-AC14-2F419B1C998D}">
      <dgm:prSet/>
      <dgm:spPr/>
      <dgm:t>
        <a:bodyPr/>
        <a:lstStyle/>
        <a:p>
          <a:endParaRPr lang="en-US"/>
        </a:p>
      </dgm:t>
    </dgm:pt>
    <dgm:pt modelId="{8BFD2439-0F97-4058-9F96-C4D46996F4CE}">
      <dgm:prSet/>
      <dgm:spPr/>
      <dgm:t>
        <a:bodyPr/>
        <a:lstStyle/>
        <a:p>
          <a:pPr rtl="0"/>
          <a:r>
            <a:rPr lang="en-US" dirty="0" smtClean="0"/>
            <a:t>Contributions (increase) </a:t>
          </a:r>
          <a:endParaRPr lang="en-US" dirty="0"/>
        </a:p>
      </dgm:t>
    </dgm:pt>
    <dgm:pt modelId="{B31AF9DA-8580-4452-BE23-F67763784871}" type="parTrans" cxnId="{9EDDDCBB-75BB-4FFF-8279-7E094E00ACF0}">
      <dgm:prSet/>
      <dgm:spPr/>
      <dgm:t>
        <a:bodyPr/>
        <a:lstStyle/>
        <a:p>
          <a:endParaRPr lang="en-US"/>
        </a:p>
      </dgm:t>
    </dgm:pt>
    <dgm:pt modelId="{F9103B28-8A13-4F86-B04B-4DF19D935930}" type="sibTrans" cxnId="{9EDDDCBB-75BB-4FFF-8279-7E094E00ACF0}">
      <dgm:prSet/>
      <dgm:spPr/>
      <dgm:t>
        <a:bodyPr/>
        <a:lstStyle/>
        <a:p>
          <a:endParaRPr lang="en-US"/>
        </a:p>
      </dgm:t>
    </dgm:pt>
    <dgm:pt modelId="{7C903527-A54D-489A-9013-86C1C91954A0}">
      <dgm:prSet/>
      <dgm:spPr/>
      <dgm:t>
        <a:bodyPr/>
        <a:lstStyle/>
        <a:p>
          <a:pPr rtl="0"/>
          <a:r>
            <a:rPr lang="en-US" dirty="0" smtClean="0"/>
            <a:t>Losses (decrease)</a:t>
          </a:r>
          <a:endParaRPr lang="en-US" dirty="0"/>
        </a:p>
      </dgm:t>
    </dgm:pt>
    <dgm:pt modelId="{FA127E14-7810-4B8B-9098-1952EADAD480}" type="parTrans" cxnId="{EAB2585E-D8A6-47AA-8619-2969C8671D0E}">
      <dgm:prSet/>
      <dgm:spPr/>
      <dgm:t>
        <a:bodyPr/>
        <a:lstStyle/>
        <a:p>
          <a:endParaRPr lang="en-US"/>
        </a:p>
      </dgm:t>
    </dgm:pt>
    <dgm:pt modelId="{9E6BABF7-8D0C-4C9A-9845-01217DC207EE}" type="sibTrans" cxnId="{EAB2585E-D8A6-47AA-8619-2969C8671D0E}">
      <dgm:prSet/>
      <dgm:spPr/>
      <dgm:t>
        <a:bodyPr/>
        <a:lstStyle/>
        <a:p>
          <a:endParaRPr lang="en-US"/>
        </a:p>
      </dgm:t>
    </dgm:pt>
    <dgm:pt modelId="{89E79559-1D7D-4D97-8A9B-504B41B37E28}">
      <dgm:prSet/>
      <dgm:spPr/>
      <dgm:t>
        <a:bodyPr/>
        <a:lstStyle/>
        <a:p>
          <a:pPr rtl="0"/>
          <a:endParaRPr lang="en-US" dirty="0"/>
        </a:p>
      </dgm:t>
    </dgm:pt>
    <dgm:pt modelId="{196A8452-D7A7-4EC4-8A76-42DCA973B5C8}" type="parTrans" cxnId="{A54C615A-BB0D-4158-9CFE-5522377E0F38}">
      <dgm:prSet/>
      <dgm:spPr/>
      <dgm:t>
        <a:bodyPr/>
        <a:lstStyle/>
        <a:p>
          <a:endParaRPr lang="en-US"/>
        </a:p>
      </dgm:t>
    </dgm:pt>
    <dgm:pt modelId="{0112CCE1-DD1C-4B38-97C5-C5BFF7CF1A3B}" type="sibTrans" cxnId="{A54C615A-BB0D-4158-9CFE-5522377E0F38}">
      <dgm:prSet/>
      <dgm:spPr/>
      <dgm:t>
        <a:bodyPr/>
        <a:lstStyle/>
        <a:p>
          <a:endParaRPr lang="en-US"/>
        </a:p>
      </dgm:t>
    </dgm:pt>
    <dgm:pt modelId="{14578E70-CF60-49C8-B8CD-C6C88BC42F81}">
      <dgm:prSet/>
      <dgm:spPr/>
      <dgm:t>
        <a:bodyPr/>
        <a:lstStyle/>
        <a:p>
          <a:pPr rtl="0"/>
          <a:r>
            <a:rPr lang="en-US" dirty="0" smtClean="0"/>
            <a:t>Distributions (decrease)</a:t>
          </a:r>
          <a:endParaRPr lang="en-US" dirty="0"/>
        </a:p>
      </dgm:t>
    </dgm:pt>
    <dgm:pt modelId="{6A3E11A3-AF5A-45AB-A643-B8A070CE83C4}" type="parTrans" cxnId="{E33D83DA-9C25-403D-8E82-5DAE83F00AF1}">
      <dgm:prSet/>
      <dgm:spPr/>
      <dgm:t>
        <a:bodyPr/>
        <a:lstStyle/>
        <a:p>
          <a:endParaRPr lang="en-US"/>
        </a:p>
      </dgm:t>
    </dgm:pt>
    <dgm:pt modelId="{8C3DC367-2ABF-4E51-8A61-B6DE601C84D1}" type="sibTrans" cxnId="{E33D83DA-9C25-403D-8E82-5DAE83F00AF1}">
      <dgm:prSet/>
      <dgm:spPr/>
      <dgm:t>
        <a:bodyPr/>
        <a:lstStyle/>
        <a:p>
          <a:endParaRPr lang="en-US"/>
        </a:p>
      </dgm:t>
    </dgm:pt>
    <dgm:pt modelId="{E06517D8-B59F-45DD-B0AD-753799A33E9A}">
      <dgm:prSet/>
      <dgm:spPr/>
      <dgm:t>
        <a:bodyPr/>
        <a:lstStyle/>
        <a:p>
          <a:pPr rtl="0"/>
          <a:r>
            <a:rPr lang="en-US" dirty="0" smtClean="0"/>
            <a:t>Syndication costs (decrease)</a:t>
          </a:r>
          <a:endParaRPr lang="en-US" dirty="0"/>
        </a:p>
      </dgm:t>
    </dgm:pt>
    <dgm:pt modelId="{9035FF31-E74D-4B43-98DC-C3750BBBDB93}" type="parTrans" cxnId="{0A449C0C-3265-4B34-9E41-B633EDC25ACC}">
      <dgm:prSet/>
      <dgm:spPr/>
      <dgm:t>
        <a:bodyPr/>
        <a:lstStyle/>
        <a:p>
          <a:endParaRPr lang="en-US"/>
        </a:p>
      </dgm:t>
    </dgm:pt>
    <dgm:pt modelId="{067BC58C-82AF-47C7-88E9-DE3A8201DC94}" type="sibTrans" cxnId="{0A449C0C-3265-4B34-9E41-B633EDC25ACC}">
      <dgm:prSet/>
      <dgm:spPr/>
      <dgm:t>
        <a:bodyPr/>
        <a:lstStyle/>
        <a:p>
          <a:endParaRPr lang="en-US"/>
        </a:p>
      </dgm:t>
    </dgm:pt>
    <dgm:pt modelId="{F662F5F2-279A-4D55-9B80-A547A8C03942}" type="pres">
      <dgm:prSet presAssocID="{9E9ACCC4-1E19-440B-B055-2DB67E38C2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F61E68-E90E-470D-B513-FE501F238D58}" type="pres">
      <dgm:prSet presAssocID="{2A108A88-862E-4294-846C-720171FEAE03}" presName="upArrow" presStyleLbl="node1" presStyleIdx="0" presStyleCnt="2"/>
      <dgm:spPr/>
    </dgm:pt>
    <dgm:pt modelId="{91492144-7059-4558-8FF6-61693759059E}" type="pres">
      <dgm:prSet presAssocID="{2A108A88-862E-4294-846C-720171FEAE03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946F4-F6F3-4C4A-A6C2-F0C62066A75B}" type="pres">
      <dgm:prSet presAssocID="{89E79559-1D7D-4D97-8A9B-504B41B37E28}" presName="downArrow" presStyleLbl="node1" presStyleIdx="1" presStyleCnt="2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32A263C7-C0E2-410D-A4DE-5A5CC63568FE}" type="pres">
      <dgm:prSet presAssocID="{89E79559-1D7D-4D97-8A9B-504B41B37E2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B52FB-157C-420C-9FD9-DF7D1A58D359}" type="presOf" srcId="{14578E70-CF60-49C8-B8CD-C6C88BC42F81}" destId="{32A263C7-C0E2-410D-A4DE-5A5CC63568FE}" srcOrd="0" destOrd="3" presId="urn:microsoft.com/office/officeart/2005/8/layout/arrow4"/>
    <dgm:cxn modelId="{EAB2585E-D8A6-47AA-8619-2969C8671D0E}" srcId="{89E79559-1D7D-4D97-8A9B-504B41B37E28}" destId="{7C903527-A54D-489A-9013-86C1C91954A0}" srcOrd="0" destOrd="0" parTransId="{FA127E14-7810-4B8B-9098-1952EADAD480}" sibTransId="{9E6BABF7-8D0C-4C9A-9845-01217DC207EE}"/>
    <dgm:cxn modelId="{5AECD174-2150-4181-BF7D-ED2DBD061229}" type="presOf" srcId="{F8A6CAA8-12FD-42D1-9FED-EE299A488886}" destId="{91492144-7059-4558-8FF6-61693759059E}" srcOrd="0" destOrd="1" presId="urn:microsoft.com/office/officeart/2005/8/layout/arrow4"/>
    <dgm:cxn modelId="{40DC1A7A-450E-4E68-9700-F1AF8E51440E}" type="presOf" srcId="{9E9ACCC4-1E19-440B-B055-2DB67E38C214}" destId="{F662F5F2-279A-4D55-9B80-A547A8C03942}" srcOrd="0" destOrd="0" presId="urn:microsoft.com/office/officeart/2005/8/layout/arrow4"/>
    <dgm:cxn modelId="{9EDDDCBB-75BB-4FFF-8279-7E094E00ACF0}" srcId="{2A108A88-862E-4294-846C-720171FEAE03}" destId="{8BFD2439-0F97-4058-9F96-C4D46996F4CE}" srcOrd="2" destOrd="0" parTransId="{B31AF9DA-8580-4452-BE23-F67763784871}" sibTransId="{F9103B28-8A13-4F86-B04B-4DF19D935930}"/>
    <dgm:cxn modelId="{338DB228-A933-4B4F-A147-F927058E965A}" srcId="{9E9ACCC4-1E19-440B-B055-2DB67E38C214}" destId="{2A108A88-862E-4294-846C-720171FEAE03}" srcOrd="0" destOrd="0" parTransId="{04E26923-30DA-4CF6-944B-EF0AD745B2D0}" sibTransId="{C88F52F0-DE60-4DE4-857F-E2C45B89526C}"/>
    <dgm:cxn modelId="{2458A799-335B-44AD-995B-6792D61E4F99}" srcId="{2A108A88-862E-4294-846C-720171FEAE03}" destId="{F8A6CAA8-12FD-42D1-9FED-EE299A488886}" srcOrd="0" destOrd="0" parTransId="{35C814DC-0A4E-403B-8863-F69B1040A909}" sibTransId="{E4BFA69B-E9A1-4D83-97F7-D15D29C16DD6}"/>
    <dgm:cxn modelId="{4B5889C0-DF02-4A7A-87FD-8F95A52CCD52}" type="presOf" srcId="{7C903527-A54D-489A-9013-86C1C91954A0}" destId="{32A263C7-C0E2-410D-A4DE-5A5CC63568FE}" srcOrd="0" destOrd="1" presId="urn:microsoft.com/office/officeart/2005/8/layout/arrow4"/>
    <dgm:cxn modelId="{E33D83DA-9C25-403D-8E82-5DAE83F00AF1}" srcId="{89E79559-1D7D-4D97-8A9B-504B41B37E28}" destId="{14578E70-CF60-49C8-B8CD-C6C88BC42F81}" srcOrd="2" destOrd="0" parTransId="{6A3E11A3-AF5A-45AB-A643-B8A070CE83C4}" sibTransId="{8C3DC367-2ABF-4E51-8A61-B6DE601C84D1}"/>
    <dgm:cxn modelId="{0A449C0C-3265-4B34-9E41-B633EDC25ACC}" srcId="{89E79559-1D7D-4D97-8A9B-504B41B37E28}" destId="{E06517D8-B59F-45DD-B0AD-753799A33E9A}" srcOrd="1" destOrd="0" parTransId="{9035FF31-E74D-4B43-98DC-C3750BBBDB93}" sibTransId="{067BC58C-82AF-47C7-88E9-DE3A8201DC94}"/>
    <dgm:cxn modelId="{AA4EDD60-DEC6-49B0-A218-501B7CC7508F}" type="presOf" srcId="{8BFD2439-0F97-4058-9F96-C4D46996F4CE}" destId="{91492144-7059-4558-8FF6-61693759059E}" srcOrd="0" destOrd="3" presId="urn:microsoft.com/office/officeart/2005/8/layout/arrow4"/>
    <dgm:cxn modelId="{37551F95-9CF8-435C-9EE4-A13759AE7B5B}" type="presOf" srcId="{89E79559-1D7D-4D97-8A9B-504B41B37E28}" destId="{32A263C7-C0E2-410D-A4DE-5A5CC63568FE}" srcOrd="0" destOrd="0" presId="urn:microsoft.com/office/officeart/2005/8/layout/arrow4"/>
    <dgm:cxn modelId="{185441EF-C8B8-4670-8E28-00E1C6B030E9}" type="presOf" srcId="{E06517D8-B59F-45DD-B0AD-753799A33E9A}" destId="{32A263C7-C0E2-410D-A4DE-5A5CC63568FE}" srcOrd="0" destOrd="2" presId="urn:microsoft.com/office/officeart/2005/8/layout/arrow4"/>
    <dgm:cxn modelId="{B66A5525-03DE-4B95-9E8B-3F219895A21C}" type="presOf" srcId="{0C29181E-392F-476B-8FD6-9D0A3F0E2849}" destId="{91492144-7059-4558-8FF6-61693759059E}" srcOrd="0" destOrd="2" presId="urn:microsoft.com/office/officeart/2005/8/layout/arrow4"/>
    <dgm:cxn modelId="{87E53C18-6C1F-4051-AC14-2F419B1C998D}" srcId="{2A108A88-862E-4294-846C-720171FEAE03}" destId="{0C29181E-392F-476B-8FD6-9D0A3F0E2849}" srcOrd="1" destOrd="0" parTransId="{91612D11-B36D-465F-A9CB-738DB22058F8}" sibTransId="{64BAA8E8-6601-42FD-87F4-59910D3082C8}"/>
    <dgm:cxn modelId="{BFC86E81-A737-4715-9295-005DEA60E972}" type="presOf" srcId="{2A108A88-862E-4294-846C-720171FEAE03}" destId="{91492144-7059-4558-8FF6-61693759059E}" srcOrd="0" destOrd="0" presId="urn:microsoft.com/office/officeart/2005/8/layout/arrow4"/>
    <dgm:cxn modelId="{A54C615A-BB0D-4158-9CFE-5522377E0F38}" srcId="{9E9ACCC4-1E19-440B-B055-2DB67E38C214}" destId="{89E79559-1D7D-4D97-8A9B-504B41B37E28}" srcOrd="1" destOrd="0" parTransId="{196A8452-D7A7-4EC4-8A76-42DCA973B5C8}" sibTransId="{0112CCE1-DD1C-4B38-97C5-C5BFF7CF1A3B}"/>
    <dgm:cxn modelId="{2E83FA24-006D-45C7-803A-734800709F70}" type="presParOf" srcId="{F662F5F2-279A-4D55-9B80-A547A8C03942}" destId="{2DF61E68-E90E-470D-B513-FE501F238D58}" srcOrd="0" destOrd="0" presId="urn:microsoft.com/office/officeart/2005/8/layout/arrow4"/>
    <dgm:cxn modelId="{04EA8620-537B-4829-8351-8B0AC9FA67CB}" type="presParOf" srcId="{F662F5F2-279A-4D55-9B80-A547A8C03942}" destId="{91492144-7059-4558-8FF6-61693759059E}" srcOrd="1" destOrd="0" presId="urn:microsoft.com/office/officeart/2005/8/layout/arrow4"/>
    <dgm:cxn modelId="{6AD028D6-A17B-41C0-8589-9705B7835693}" type="presParOf" srcId="{F662F5F2-279A-4D55-9B80-A547A8C03942}" destId="{425946F4-F6F3-4C4A-A6C2-F0C62066A75B}" srcOrd="2" destOrd="0" presId="urn:microsoft.com/office/officeart/2005/8/layout/arrow4"/>
    <dgm:cxn modelId="{74304B63-3CFE-4A52-9C1A-B07E093D96DA}" type="presParOf" srcId="{F662F5F2-279A-4D55-9B80-A547A8C03942}" destId="{32A263C7-C0E2-410D-A4DE-5A5CC63568F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AE9D44-CCD6-43CF-ABC5-33DA2A72FD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FE3826-367B-4993-A441-42861FCD0351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Risk </a:t>
          </a:r>
          <a:endParaRPr lang="en-US" sz="1800" dirty="0"/>
        </a:p>
      </dgm:t>
    </dgm:pt>
    <dgm:pt modelId="{C6A7EFC5-E7C5-4AFD-925A-F604C51D77E4}" type="parTrans" cxnId="{8CC8B014-42B5-4EC1-9418-D656AC805E91}">
      <dgm:prSet/>
      <dgm:spPr/>
      <dgm:t>
        <a:bodyPr/>
        <a:lstStyle/>
        <a:p>
          <a:endParaRPr lang="en-US"/>
        </a:p>
      </dgm:t>
    </dgm:pt>
    <dgm:pt modelId="{56479942-E30B-4572-A3CB-D2BAC3285F27}" type="sibTrans" cxnId="{8CC8B014-42B5-4EC1-9418-D656AC805E91}">
      <dgm:prSet/>
      <dgm:spPr/>
      <dgm:t>
        <a:bodyPr/>
        <a:lstStyle/>
        <a:p>
          <a:endParaRPr lang="en-US"/>
        </a:p>
      </dgm:t>
    </dgm:pt>
    <dgm:pt modelId="{8F4AA37E-2B3F-4E65-A083-7F7A05584357}">
      <dgm:prSet phldrT="[Text]" custT="1"/>
      <dgm:spPr/>
      <dgm:t>
        <a:bodyPr/>
        <a:lstStyle/>
        <a:p>
          <a:r>
            <a:rPr lang="en-US" sz="1600" dirty="0" smtClean="0"/>
            <a:t>LP cannot claim losses &amp; credits </a:t>
          </a:r>
          <a:endParaRPr lang="en-US" sz="1600" dirty="0"/>
        </a:p>
      </dgm:t>
    </dgm:pt>
    <dgm:pt modelId="{277559C5-36A6-48FE-A48F-0773E921E589}" type="parTrans" cxnId="{27786460-8C02-46A5-9854-0B72706B8C91}">
      <dgm:prSet/>
      <dgm:spPr/>
      <dgm:t>
        <a:bodyPr/>
        <a:lstStyle/>
        <a:p>
          <a:endParaRPr lang="en-US"/>
        </a:p>
      </dgm:t>
    </dgm:pt>
    <dgm:pt modelId="{CC9080BC-F873-44AE-8AB1-7BA438082FF8}" type="sibTrans" cxnId="{27786460-8C02-46A5-9854-0B72706B8C91}">
      <dgm:prSet/>
      <dgm:spPr/>
      <dgm:t>
        <a:bodyPr/>
        <a:lstStyle/>
        <a:p>
          <a:endParaRPr lang="en-US"/>
        </a:p>
      </dgm:t>
    </dgm:pt>
    <dgm:pt modelId="{BFC30144-6600-4C55-8D16-F879D0C9DF7D}">
      <dgm:prSet phldrT="[Text]" custT="1"/>
      <dgm:spPr/>
      <dgm:t>
        <a:bodyPr/>
        <a:lstStyle/>
        <a:p>
          <a:r>
            <a:rPr lang="en-US" sz="1600" dirty="0" smtClean="0"/>
            <a:t>Investor in turn cannot claim losses &amp; credits</a:t>
          </a:r>
          <a:endParaRPr lang="en-US" sz="1600" dirty="0"/>
        </a:p>
      </dgm:t>
    </dgm:pt>
    <dgm:pt modelId="{4E9CB445-1BBA-4F45-A763-9841DEF4B8F2}" type="parTrans" cxnId="{3FA7AFAB-97E5-4C1A-B369-ADC0AD6B9CE9}">
      <dgm:prSet/>
      <dgm:spPr/>
      <dgm:t>
        <a:bodyPr/>
        <a:lstStyle/>
        <a:p>
          <a:endParaRPr lang="en-US"/>
        </a:p>
      </dgm:t>
    </dgm:pt>
    <dgm:pt modelId="{89F379BE-6BF3-4C10-A4E8-27E6B5995629}" type="sibTrans" cxnId="{3FA7AFAB-97E5-4C1A-B369-ADC0AD6B9CE9}">
      <dgm:prSet/>
      <dgm:spPr/>
      <dgm:t>
        <a:bodyPr/>
        <a:lstStyle/>
        <a:p>
          <a:endParaRPr lang="en-US"/>
        </a:p>
      </dgm:t>
    </dgm:pt>
    <dgm:pt modelId="{6DE70D16-42BD-46BA-A4EF-69E53F84580B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Strategies to Reduce Risk</a:t>
          </a:r>
          <a:endParaRPr lang="en-US" sz="1800" dirty="0"/>
        </a:p>
      </dgm:t>
    </dgm:pt>
    <dgm:pt modelId="{EEC6E045-8A45-4156-84F0-2E1B26F9277E}" type="sibTrans" cxnId="{86776308-5208-403B-8F47-C2AF4CD0E17F}">
      <dgm:prSet/>
      <dgm:spPr/>
      <dgm:t>
        <a:bodyPr/>
        <a:lstStyle/>
        <a:p>
          <a:endParaRPr lang="en-US"/>
        </a:p>
      </dgm:t>
    </dgm:pt>
    <dgm:pt modelId="{3F5F756C-E208-4253-AB0A-74AAB3446C91}" type="parTrans" cxnId="{86776308-5208-403B-8F47-C2AF4CD0E17F}">
      <dgm:prSet/>
      <dgm:spPr/>
      <dgm:t>
        <a:bodyPr/>
        <a:lstStyle/>
        <a:p>
          <a:endParaRPr lang="en-US"/>
        </a:p>
      </dgm:t>
    </dgm:pt>
    <dgm:pt modelId="{1B93B606-A0C9-47C6-A047-8BD32DC4A16E}">
      <dgm:prSet phldrT="[Text]" custT="1"/>
      <dgm:spPr/>
      <dgm:t>
        <a:bodyPr/>
        <a:lstStyle/>
        <a:p>
          <a:r>
            <a:rPr lang="en-US" sz="1600" dirty="0" smtClean="0"/>
            <a:t>Deferred developer fee (DDF) disaffiliation</a:t>
          </a:r>
          <a:endParaRPr lang="en-US" sz="1600" dirty="0"/>
        </a:p>
      </dgm:t>
    </dgm:pt>
    <dgm:pt modelId="{F5AA9CDF-16CD-4664-A9AE-2B221935A2A6}" type="sibTrans" cxnId="{C397C76C-EA5B-4A84-929A-C5F46318865F}">
      <dgm:prSet/>
      <dgm:spPr/>
      <dgm:t>
        <a:bodyPr/>
        <a:lstStyle/>
        <a:p>
          <a:endParaRPr lang="en-US"/>
        </a:p>
      </dgm:t>
    </dgm:pt>
    <dgm:pt modelId="{DE9184CC-EFC1-48BF-938E-2DB1D718EE3A}" type="parTrans" cxnId="{C397C76C-EA5B-4A84-929A-C5F46318865F}">
      <dgm:prSet/>
      <dgm:spPr/>
      <dgm:t>
        <a:bodyPr/>
        <a:lstStyle/>
        <a:p>
          <a:endParaRPr lang="en-US"/>
        </a:p>
      </dgm:t>
    </dgm:pt>
    <dgm:pt modelId="{EF8DA169-5355-463C-BE92-F969407ABFFF}">
      <dgm:prSet phldrT="[Text]" custT="1"/>
      <dgm:spPr/>
      <dgm:t>
        <a:bodyPr/>
        <a:lstStyle/>
        <a:p>
          <a:r>
            <a:rPr lang="en-US" sz="1600" dirty="0" smtClean="0"/>
            <a:t>Allocate losses to the extent of operating deficit to GP</a:t>
          </a:r>
          <a:endParaRPr lang="en-US" sz="1600" dirty="0"/>
        </a:p>
      </dgm:t>
    </dgm:pt>
    <dgm:pt modelId="{7BE87F00-825A-4E98-8F90-8867959AFB3C}" type="parTrans" cxnId="{3158E24B-D71C-4186-AEE8-95CAD8EA344B}">
      <dgm:prSet/>
      <dgm:spPr/>
      <dgm:t>
        <a:bodyPr/>
        <a:lstStyle/>
        <a:p>
          <a:endParaRPr lang="en-US"/>
        </a:p>
      </dgm:t>
    </dgm:pt>
    <dgm:pt modelId="{CC473EB1-203F-4460-B3BB-82B7B16EB29A}" type="sibTrans" cxnId="{3158E24B-D71C-4186-AEE8-95CAD8EA344B}">
      <dgm:prSet/>
      <dgm:spPr/>
      <dgm:t>
        <a:bodyPr/>
        <a:lstStyle/>
        <a:p>
          <a:endParaRPr lang="en-US"/>
        </a:p>
      </dgm:t>
    </dgm:pt>
    <dgm:pt modelId="{92DA0354-01DA-4CA0-9E3B-8343733BE4F6}">
      <dgm:prSet phldrT="[Text]" custT="1"/>
      <dgm:spPr/>
      <dgm:t>
        <a:bodyPr/>
        <a:lstStyle/>
        <a:p>
          <a:r>
            <a:rPr lang="en-US" sz="1600" dirty="0" smtClean="0"/>
            <a:t>Create income </a:t>
          </a:r>
          <a:endParaRPr lang="en-US" sz="1600" dirty="0"/>
        </a:p>
      </dgm:t>
    </dgm:pt>
    <dgm:pt modelId="{8ADC2958-D7E3-417C-8889-665556BEAD01}" type="parTrans" cxnId="{4BB87015-E963-41BC-A4F2-9337102D6A21}">
      <dgm:prSet/>
      <dgm:spPr/>
      <dgm:t>
        <a:bodyPr/>
        <a:lstStyle/>
        <a:p>
          <a:endParaRPr lang="en-US"/>
        </a:p>
      </dgm:t>
    </dgm:pt>
    <dgm:pt modelId="{CDB7DFB3-0275-4330-B9CB-6073C3C7C609}" type="sibTrans" cxnId="{4BB87015-E963-41BC-A4F2-9337102D6A21}">
      <dgm:prSet/>
      <dgm:spPr/>
      <dgm:t>
        <a:bodyPr/>
        <a:lstStyle/>
        <a:p>
          <a:endParaRPr lang="en-US"/>
        </a:p>
      </dgm:t>
    </dgm:pt>
    <dgm:pt modelId="{6CC7319D-2E4F-43E9-8299-5DE08467C11F}">
      <dgm:prSet phldrT="[Text]" custT="1"/>
      <dgm:spPr/>
      <dgm:t>
        <a:bodyPr/>
        <a:lstStyle/>
        <a:p>
          <a:r>
            <a:rPr lang="en-US" sz="1600" dirty="0" smtClean="0"/>
            <a:t>Write off liabilities (DDF expected to be paid?)</a:t>
          </a:r>
          <a:endParaRPr lang="en-US" sz="1600" dirty="0"/>
        </a:p>
      </dgm:t>
    </dgm:pt>
    <dgm:pt modelId="{C4B8337C-574B-4306-B678-8D6B0BF37459}" type="parTrans" cxnId="{C89F362C-01B2-4583-843F-EA1270901C32}">
      <dgm:prSet/>
      <dgm:spPr/>
      <dgm:t>
        <a:bodyPr/>
        <a:lstStyle/>
        <a:p>
          <a:endParaRPr lang="en-US"/>
        </a:p>
      </dgm:t>
    </dgm:pt>
    <dgm:pt modelId="{E293C152-F82B-411C-A32D-A7C20B778CDF}" type="sibTrans" cxnId="{C89F362C-01B2-4583-843F-EA1270901C32}">
      <dgm:prSet/>
      <dgm:spPr/>
      <dgm:t>
        <a:bodyPr/>
        <a:lstStyle/>
        <a:p>
          <a:endParaRPr lang="en-US"/>
        </a:p>
      </dgm:t>
    </dgm:pt>
    <dgm:pt modelId="{F1B0DCE0-D162-4263-A121-A31800A60A0C}">
      <dgm:prSet phldrT="[Text]" custT="1"/>
      <dgm:spPr/>
      <dgm:t>
        <a:bodyPr/>
        <a:lstStyle/>
        <a:p>
          <a:r>
            <a:rPr lang="en-US" sz="1600" dirty="0" smtClean="0"/>
            <a:t>Deficit restoration obligations (Last resort)</a:t>
          </a:r>
          <a:endParaRPr lang="en-US" sz="1600" dirty="0"/>
        </a:p>
      </dgm:t>
    </dgm:pt>
    <dgm:pt modelId="{39B3B618-09A9-410E-9EF6-ADCE7B8CFE45}" type="parTrans" cxnId="{3B05F73B-ED11-40EE-882B-0EA3307C7412}">
      <dgm:prSet/>
      <dgm:spPr/>
      <dgm:t>
        <a:bodyPr/>
        <a:lstStyle/>
        <a:p>
          <a:endParaRPr lang="en-US"/>
        </a:p>
      </dgm:t>
    </dgm:pt>
    <dgm:pt modelId="{FA7F41FE-E54B-442F-A506-AA6463B103A9}" type="sibTrans" cxnId="{3B05F73B-ED11-40EE-882B-0EA3307C7412}">
      <dgm:prSet/>
      <dgm:spPr/>
      <dgm:t>
        <a:bodyPr/>
        <a:lstStyle/>
        <a:p>
          <a:endParaRPr lang="en-US"/>
        </a:p>
      </dgm:t>
    </dgm:pt>
    <dgm:pt modelId="{651702A5-1BF0-4EDF-B6A1-25549458BF70}" type="pres">
      <dgm:prSet presAssocID="{1BAE9D44-CCD6-43CF-ABC5-33DA2A72FD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67B347-EA4C-45F3-A696-8B6A6ABB8DB4}" type="pres">
      <dgm:prSet presAssocID="{EEFE3826-367B-4993-A441-42861FCD0351}" presName="linNode" presStyleCnt="0"/>
      <dgm:spPr/>
    </dgm:pt>
    <dgm:pt modelId="{144A75D8-2745-4AC5-B9F8-ED37CE57E111}" type="pres">
      <dgm:prSet presAssocID="{EEFE3826-367B-4993-A441-42861FCD0351}" presName="parentText" presStyleLbl="node1" presStyleIdx="0" presStyleCnt="2" custScaleX="58181" custScaleY="65531" custLinFactNeighborX="-3392" custLinFactNeighborY="-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66EFA-7B06-4513-9953-22D078E5D238}" type="pres">
      <dgm:prSet presAssocID="{EEFE3826-367B-4993-A441-42861FCD0351}" presName="descendantText" presStyleLbl="alignAccFollowNode1" presStyleIdx="0" presStyleCnt="2" custAng="0" custScaleX="123459" custScaleY="80201" custLinFactNeighborX="1283" custLinFactNeighborY="-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C57B3-7540-41C7-B7F6-648FD0445AD0}" type="pres">
      <dgm:prSet presAssocID="{56479942-E30B-4572-A3CB-D2BAC3285F27}" presName="sp" presStyleCnt="0"/>
      <dgm:spPr/>
    </dgm:pt>
    <dgm:pt modelId="{79D837DB-1A9F-4259-9569-1436D32CA248}" type="pres">
      <dgm:prSet presAssocID="{6DE70D16-42BD-46BA-A4EF-69E53F84580B}" presName="linNode" presStyleCnt="0"/>
      <dgm:spPr/>
    </dgm:pt>
    <dgm:pt modelId="{8539BFD3-E30B-4A4A-93B0-14480C09DD21}" type="pres">
      <dgm:prSet presAssocID="{6DE70D16-42BD-46BA-A4EF-69E53F84580B}" presName="parentText" presStyleLbl="node1" presStyleIdx="1" presStyleCnt="2" custScaleX="56813" custScaleY="75446" custLinFactNeighborX="-23" custLinFactNeighborY="16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D8AA5-90AF-4304-B80D-6A5B31A5A9B1}" type="pres">
      <dgm:prSet presAssocID="{6DE70D16-42BD-46BA-A4EF-69E53F84580B}" presName="descendantText" presStyleLbl="alignAccFollowNode1" presStyleIdx="1" presStyleCnt="2" custScaleX="123346" custScaleY="89504" custLinFactNeighborX="-130" custLinFactNeighborY="8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3FC989-66F0-4026-9E5C-5454B56D8E38}" type="presOf" srcId="{EF8DA169-5355-463C-BE92-F969407ABFFF}" destId="{0D7D8AA5-90AF-4304-B80D-6A5B31A5A9B1}" srcOrd="0" destOrd="1" presId="urn:microsoft.com/office/officeart/2005/8/layout/vList5"/>
    <dgm:cxn modelId="{C397C76C-EA5B-4A84-929A-C5F46318865F}" srcId="{6DE70D16-42BD-46BA-A4EF-69E53F84580B}" destId="{1B93B606-A0C9-47C6-A047-8BD32DC4A16E}" srcOrd="0" destOrd="0" parTransId="{DE9184CC-EFC1-48BF-938E-2DB1D718EE3A}" sibTransId="{F5AA9CDF-16CD-4664-A9AE-2B221935A2A6}"/>
    <dgm:cxn modelId="{C89F362C-01B2-4583-843F-EA1270901C32}" srcId="{6DE70D16-42BD-46BA-A4EF-69E53F84580B}" destId="{6CC7319D-2E4F-43E9-8299-5DE08467C11F}" srcOrd="3" destOrd="0" parTransId="{C4B8337C-574B-4306-B678-8D6B0BF37459}" sibTransId="{E293C152-F82B-411C-A32D-A7C20B778CDF}"/>
    <dgm:cxn modelId="{B06B54FC-B374-4A45-96BA-9880DE891033}" type="presOf" srcId="{92DA0354-01DA-4CA0-9E3B-8343733BE4F6}" destId="{0D7D8AA5-90AF-4304-B80D-6A5B31A5A9B1}" srcOrd="0" destOrd="2" presId="urn:microsoft.com/office/officeart/2005/8/layout/vList5"/>
    <dgm:cxn modelId="{3158E24B-D71C-4186-AEE8-95CAD8EA344B}" srcId="{6DE70D16-42BD-46BA-A4EF-69E53F84580B}" destId="{EF8DA169-5355-463C-BE92-F969407ABFFF}" srcOrd="1" destOrd="0" parTransId="{7BE87F00-825A-4E98-8F90-8867959AFB3C}" sibTransId="{CC473EB1-203F-4460-B3BB-82B7B16EB29A}"/>
    <dgm:cxn modelId="{3B05F73B-ED11-40EE-882B-0EA3307C7412}" srcId="{6DE70D16-42BD-46BA-A4EF-69E53F84580B}" destId="{F1B0DCE0-D162-4263-A121-A31800A60A0C}" srcOrd="4" destOrd="0" parTransId="{39B3B618-09A9-410E-9EF6-ADCE7B8CFE45}" sibTransId="{FA7F41FE-E54B-442F-A506-AA6463B103A9}"/>
    <dgm:cxn modelId="{61BBE9FF-BFB2-4BF1-B303-296726E6EC07}" type="presOf" srcId="{6CC7319D-2E4F-43E9-8299-5DE08467C11F}" destId="{0D7D8AA5-90AF-4304-B80D-6A5B31A5A9B1}" srcOrd="0" destOrd="3" presId="urn:microsoft.com/office/officeart/2005/8/layout/vList5"/>
    <dgm:cxn modelId="{4BB87015-E963-41BC-A4F2-9337102D6A21}" srcId="{6DE70D16-42BD-46BA-A4EF-69E53F84580B}" destId="{92DA0354-01DA-4CA0-9E3B-8343733BE4F6}" srcOrd="2" destOrd="0" parTransId="{8ADC2958-D7E3-417C-8889-665556BEAD01}" sibTransId="{CDB7DFB3-0275-4330-B9CB-6073C3C7C609}"/>
    <dgm:cxn modelId="{27786460-8C02-46A5-9854-0B72706B8C91}" srcId="{EEFE3826-367B-4993-A441-42861FCD0351}" destId="{8F4AA37E-2B3F-4E65-A083-7F7A05584357}" srcOrd="0" destOrd="0" parTransId="{277559C5-36A6-48FE-A48F-0773E921E589}" sibTransId="{CC9080BC-F873-44AE-8AB1-7BA438082FF8}"/>
    <dgm:cxn modelId="{56DEB60F-6B93-47C2-AED4-5F2DDF4F080F}" type="presOf" srcId="{6DE70D16-42BD-46BA-A4EF-69E53F84580B}" destId="{8539BFD3-E30B-4A4A-93B0-14480C09DD21}" srcOrd="0" destOrd="0" presId="urn:microsoft.com/office/officeart/2005/8/layout/vList5"/>
    <dgm:cxn modelId="{9DF930D1-6612-4457-955C-78BE82B732BC}" type="presOf" srcId="{1BAE9D44-CCD6-43CF-ABC5-33DA2A72FD98}" destId="{651702A5-1BF0-4EDF-B6A1-25549458BF70}" srcOrd="0" destOrd="0" presId="urn:microsoft.com/office/officeart/2005/8/layout/vList5"/>
    <dgm:cxn modelId="{28E5A6BF-D1A6-47C5-B84E-8FA2A3ACECDE}" type="presOf" srcId="{8F4AA37E-2B3F-4E65-A083-7F7A05584357}" destId="{34C66EFA-7B06-4513-9953-22D078E5D238}" srcOrd="0" destOrd="0" presId="urn:microsoft.com/office/officeart/2005/8/layout/vList5"/>
    <dgm:cxn modelId="{3FA7AFAB-97E5-4C1A-B369-ADC0AD6B9CE9}" srcId="{EEFE3826-367B-4993-A441-42861FCD0351}" destId="{BFC30144-6600-4C55-8D16-F879D0C9DF7D}" srcOrd="1" destOrd="0" parTransId="{4E9CB445-1BBA-4F45-A763-9841DEF4B8F2}" sibTransId="{89F379BE-6BF3-4C10-A4E8-27E6B5995629}"/>
    <dgm:cxn modelId="{5A82B2F2-14D7-49DD-A6E8-48B763FBF26D}" type="presOf" srcId="{EEFE3826-367B-4993-A441-42861FCD0351}" destId="{144A75D8-2745-4AC5-B9F8-ED37CE57E111}" srcOrd="0" destOrd="0" presId="urn:microsoft.com/office/officeart/2005/8/layout/vList5"/>
    <dgm:cxn modelId="{86776308-5208-403B-8F47-C2AF4CD0E17F}" srcId="{1BAE9D44-CCD6-43CF-ABC5-33DA2A72FD98}" destId="{6DE70D16-42BD-46BA-A4EF-69E53F84580B}" srcOrd="1" destOrd="0" parTransId="{3F5F756C-E208-4253-AB0A-74AAB3446C91}" sibTransId="{EEC6E045-8A45-4156-84F0-2E1B26F9277E}"/>
    <dgm:cxn modelId="{5720ACAA-8019-4DCB-AA0E-C23E0C32D8E5}" type="presOf" srcId="{1B93B606-A0C9-47C6-A047-8BD32DC4A16E}" destId="{0D7D8AA5-90AF-4304-B80D-6A5B31A5A9B1}" srcOrd="0" destOrd="0" presId="urn:microsoft.com/office/officeart/2005/8/layout/vList5"/>
    <dgm:cxn modelId="{969FA33F-A77A-4BE9-8F09-39CF3B93F6E0}" type="presOf" srcId="{F1B0DCE0-D162-4263-A121-A31800A60A0C}" destId="{0D7D8AA5-90AF-4304-B80D-6A5B31A5A9B1}" srcOrd="0" destOrd="4" presId="urn:microsoft.com/office/officeart/2005/8/layout/vList5"/>
    <dgm:cxn modelId="{D65B66D3-0D46-4DF1-BEE6-64D30C32013E}" type="presOf" srcId="{BFC30144-6600-4C55-8D16-F879D0C9DF7D}" destId="{34C66EFA-7B06-4513-9953-22D078E5D238}" srcOrd="0" destOrd="1" presId="urn:microsoft.com/office/officeart/2005/8/layout/vList5"/>
    <dgm:cxn modelId="{8CC8B014-42B5-4EC1-9418-D656AC805E91}" srcId="{1BAE9D44-CCD6-43CF-ABC5-33DA2A72FD98}" destId="{EEFE3826-367B-4993-A441-42861FCD0351}" srcOrd="0" destOrd="0" parTransId="{C6A7EFC5-E7C5-4AFD-925A-F604C51D77E4}" sibTransId="{56479942-E30B-4572-A3CB-D2BAC3285F27}"/>
    <dgm:cxn modelId="{A7E40280-DC77-4C99-8869-95FF7C3C57CC}" type="presParOf" srcId="{651702A5-1BF0-4EDF-B6A1-25549458BF70}" destId="{CE67B347-EA4C-45F3-A696-8B6A6ABB8DB4}" srcOrd="0" destOrd="0" presId="urn:microsoft.com/office/officeart/2005/8/layout/vList5"/>
    <dgm:cxn modelId="{E7AA8E4C-709C-41F4-8DAF-32E0F2C10379}" type="presParOf" srcId="{CE67B347-EA4C-45F3-A696-8B6A6ABB8DB4}" destId="{144A75D8-2745-4AC5-B9F8-ED37CE57E111}" srcOrd="0" destOrd="0" presId="urn:microsoft.com/office/officeart/2005/8/layout/vList5"/>
    <dgm:cxn modelId="{F734F483-1CA5-4284-B337-01FE681146CB}" type="presParOf" srcId="{CE67B347-EA4C-45F3-A696-8B6A6ABB8DB4}" destId="{34C66EFA-7B06-4513-9953-22D078E5D238}" srcOrd="1" destOrd="0" presId="urn:microsoft.com/office/officeart/2005/8/layout/vList5"/>
    <dgm:cxn modelId="{392CDA63-8338-43F1-B93F-5EF55287D7F3}" type="presParOf" srcId="{651702A5-1BF0-4EDF-B6A1-25549458BF70}" destId="{40FC57B3-7540-41C7-B7F6-648FD0445AD0}" srcOrd="1" destOrd="0" presId="urn:microsoft.com/office/officeart/2005/8/layout/vList5"/>
    <dgm:cxn modelId="{98D06468-816E-4F3C-8A65-84EA3573B3D5}" type="presParOf" srcId="{651702A5-1BF0-4EDF-B6A1-25549458BF70}" destId="{79D837DB-1A9F-4259-9569-1436D32CA248}" srcOrd="2" destOrd="0" presId="urn:microsoft.com/office/officeart/2005/8/layout/vList5"/>
    <dgm:cxn modelId="{89F996E9-3EAF-4F62-B32E-F1C7245F04CB}" type="presParOf" srcId="{79D837DB-1A9F-4259-9569-1436D32CA248}" destId="{8539BFD3-E30B-4A4A-93B0-14480C09DD21}" srcOrd="0" destOrd="0" presId="urn:microsoft.com/office/officeart/2005/8/layout/vList5"/>
    <dgm:cxn modelId="{1AB5176D-0356-4BE2-B70C-11AF6AE2B9DA}" type="presParOf" srcId="{79D837DB-1A9F-4259-9569-1436D32CA248}" destId="{0D7D8AA5-90AF-4304-B80D-6A5B31A5A9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48D58-E141-4687-B89A-D3FBDD2F980A}">
      <dsp:nvSpPr>
        <dsp:cNvPr id="0" name=""/>
        <dsp:cNvSpPr/>
      </dsp:nvSpPr>
      <dsp:spPr>
        <a:xfrm>
          <a:off x="4347" y="0"/>
          <a:ext cx="4182219" cy="48259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Why does GP want LP to exit early?</a:t>
          </a:r>
          <a:endParaRPr lang="en-US" sz="2800" kern="1200" dirty="0"/>
        </a:p>
      </dsp:txBody>
      <dsp:txXfrm>
        <a:off x="4347" y="0"/>
        <a:ext cx="4182219" cy="1447800"/>
      </dsp:txXfrm>
    </dsp:sp>
    <dsp:sp modelId="{CDFA23C7-4F95-4DA8-B880-FBB0D6488E30}">
      <dsp:nvSpPr>
        <dsp:cNvPr id="0" name=""/>
        <dsp:cNvSpPr/>
      </dsp:nvSpPr>
      <dsp:spPr>
        <a:xfrm>
          <a:off x="422569" y="1449213"/>
          <a:ext cx="3345775" cy="1455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Property has value, or will!</a:t>
          </a:r>
          <a:endParaRPr lang="en-US" sz="1800" kern="1200" dirty="0"/>
        </a:p>
      </dsp:txBody>
      <dsp:txXfrm>
        <a:off x="465188" y="1491832"/>
        <a:ext cx="3260537" cy="1369866"/>
      </dsp:txXfrm>
    </dsp:sp>
    <dsp:sp modelId="{DFFB8A98-DEDA-4EFC-817C-69F27D0C0A07}">
      <dsp:nvSpPr>
        <dsp:cNvPr id="0" name=""/>
        <dsp:cNvSpPr/>
      </dsp:nvSpPr>
      <dsp:spPr>
        <a:xfrm>
          <a:off x="422569" y="3128181"/>
          <a:ext cx="3345775" cy="1455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Option to buyout LP for debt and exit taxes might be less before Y15</a:t>
          </a:r>
          <a:endParaRPr lang="en-US" sz="1800" kern="1200" dirty="0"/>
        </a:p>
      </dsp:txBody>
      <dsp:txXfrm>
        <a:off x="465188" y="3170800"/>
        <a:ext cx="3260537" cy="1369866"/>
      </dsp:txXfrm>
    </dsp:sp>
    <dsp:sp modelId="{2BBBBDC5-0260-40DE-AEAE-83151D778398}">
      <dsp:nvSpPr>
        <dsp:cNvPr id="0" name=""/>
        <dsp:cNvSpPr/>
      </dsp:nvSpPr>
      <dsp:spPr>
        <a:xfrm>
          <a:off x="4500233" y="0"/>
          <a:ext cx="4182219" cy="48259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Why wouldn’t GP want LP to exit early?</a:t>
          </a:r>
          <a:endParaRPr lang="en-US" sz="2800" kern="1200" dirty="0"/>
        </a:p>
      </dsp:txBody>
      <dsp:txXfrm>
        <a:off x="4500233" y="0"/>
        <a:ext cx="4182219" cy="1447800"/>
      </dsp:txXfrm>
    </dsp:sp>
    <dsp:sp modelId="{CEFA5CEA-563A-43F4-A54D-D6D10D4100BD}">
      <dsp:nvSpPr>
        <dsp:cNvPr id="0" name=""/>
        <dsp:cNvSpPr/>
      </dsp:nvSpPr>
      <dsp:spPr>
        <a:xfrm>
          <a:off x="4918455" y="1448212"/>
          <a:ext cx="3345775" cy="9481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LP might demand lots of money</a:t>
          </a:r>
          <a:endParaRPr lang="en-US" sz="1800" kern="1200" dirty="0"/>
        </a:p>
      </dsp:txBody>
      <dsp:txXfrm>
        <a:off x="4946224" y="1475981"/>
        <a:ext cx="3290237" cy="892577"/>
      </dsp:txXfrm>
    </dsp:sp>
    <dsp:sp modelId="{7D22F82F-86C4-446D-8CC9-6253A8EC29EC}">
      <dsp:nvSpPr>
        <dsp:cNvPr id="0" name=""/>
        <dsp:cNvSpPr/>
      </dsp:nvSpPr>
      <dsp:spPr>
        <a:xfrm>
          <a:off x="4918455" y="2542192"/>
          <a:ext cx="3345775" cy="9481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Option to buyout LP in Y15 might be cheaper if LP capital projected to be close to zero</a:t>
          </a:r>
          <a:endParaRPr lang="en-US" sz="1800" kern="1200" dirty="0"/>
        </a:p>
      </dsp:txBody>
      <dsp:txXfrm>
        <a:off x="4946224" y="2569961"/>
        <a:ext cx="3290237" cy="892577"/>
      </dsp:txXfrm>
    </dsp:sp>
    <dsp:sp modelId="{362B0AFE-6471-4043-8D88-E0EEB95BCABC}">
      <dsp:nvSpPr>
        <dsp:cNvPr id="0" name=""/>
        <dsp:cNvSpPr/>
      </dsp:nvSpPr>
      <dsp:spPr>
        <a:xfrm>
          <a:off x="4918455" y="3636171"/>
          <a:ext cx="3345775" cy="9481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Some LPs demand that the GP post a bond</a:t>
          </a:r>
          <a:endParaRPr lang="en-US" sz="1800" kern="1200" dirty="0"/>
        </a:p>
      </dsp:txBody>
      <dsp:txXfrm>
        <a:off x="4946224" y="3663940"/>
        <a:ext cx="3290237" cy="892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B06FA-8C70-431E-B1E2-E6ADBC9FAD8C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5CF3D7-721F-45C6-9AA7-C331A8227F3F}">
      <dsp:nvSpPr>
        <dsp:cNvPr id="0" name=""/>
        <dsp:cNvSpPr/>
      </dsp:nvSpPr>
      <dsp:spPr>
        <a:xfrm>
          <a:off x="0" y="0"/>
          <a:ext cx="1737360" cy="222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Why would LP want to leave early?</a:t>
          </a:r>
          <a:endParaRPr lang="en-US" sz="2800" kern="1200" dirty="0"/>
        </a:p>
      </dsp:txBody>
      <dsp:txXfrm>
        <a:off x="0" y="0"/>
        <a:ext cx="1737360" cy="2224882"/>
      </dsp:txXfrm>
    </dsp:sp>
    <dsp:sp modelId="{C41A0DEF-61CE-4BFC-9487-C71E02CB2FF8}">
      <dsp:nvSpPr>
        <dsp:cNvPr id="0" name=""/>
        <dsp:cNvSpPr/>
      </dsp:nvSpPr>
      <dsp:spPr>
        <a:xfrm>
          <a:off x="1867662" y="34763"/>
          <a:ext cx="6819138" cy="6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Property has no value; no point in sticking around</a:t>
          </a:r>
          <a:endParaRPr lang="en-US" sz="1900" kern="1200" dirty="0"/>
        </a:p>
      </dsp:txBody>
      <dsp:txXfrm>
        <a:off x="1867662" y="34763"/>
        <a:ext cx="6819138" cy="695275"/>
      </dsp:txXfrm>
    </dsp:sp>
    <dsp:sp modelId="{3FED386E-2955-4665-BD8D-E1A0C5D78B62}">
      <dsp:nvSpPr>
        <dsp:cNvPr id="0" name=""/>
        <dsp:cNvSpPr/>
      </dsp:nvSpPr>
      <dsp:spPr>
        <a:xfrm>
          <a:off x="1737360" y="730039"/>
          <a:ext cx="6949440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69081715-3405-4EA9-8186-46F208B910AC}">
      <dsp:nvSpPr>
        <dsp:cNvPr id="0" name=""/>
        <dsp:cNvSpPr/>
      </dsp:nvSpPr>
      <dsp:spPr>
        <a:xfrm>
          <a:off x="1867662" y="764803"/>
          <a:ext cx="6819138" cy="6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Relieve yourself of asset management duties and other reporting requirements</a:t>
          </a:r>
          <a:endParaRPr lang="en-US" sz="1900" kern="1200" dirty="0"/>
        </a:p>
      </dsp:txBody>
      <dsp:txXfrm>
        <a:off x="1867662" y="764803"/>
        <a:ext cx="6819138" cy="695275"/>
      </dsp:txXfrm>
    </dsp:sp>
    <dsp:sp modelId="{597144A9-3C4F-45DC-A331-E6C0C3E96809}">
      <dsp:nvSpPr>
        <dsp:cNvPr id="0" name=""/>
        <dsp:cNvSpPr/>
      </dsp:nvSpPr>
      <dsp:spPr>
        <a:xfrm>
          <a:off x="1737360" y="1460078"/>
          <a:ext cx="6949440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CA3E081C-5CD9-4D08-9ACB-7EE09DAB4351}">
      <dsp:nvSpPr>
        <dsp:cNvPr id="0" name=""/>
        <dsp:cNvSpPr/>
      </dsp:nvSpPr>
      <dsp:spPr>
        <a:xfrm>
          <a:off x="1867662" y="1494842"/>
          <a:ext cx="6819138" cy="6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Accelerate some tax losses into year of exit and/or potentially avoid exit taxes</a:t>
          </a:r>
          <a:endParaRPr lang="en-US" sz="1900" kern="1200" dirty="0"/>
        </a:p>
      </dsp:txBody>
      <dsp:txXfrm>
        <a:off x="1867662" y="1494842"/>
        <a:ext cx="6819138" cy="695275"/>
      </dsp:txXfrm>
    </dsp:sp>
    <dsp:sp modelId="{0DAE711A-F4FD-4214-AD5F-F59BE349EF64}">
      <dsp:nvSpPr>
        <dsp:cNvPr id="0" name=""/>
        <dsp:cNvSpPr/>
      </dsp:nvSpPr>
      <dsp:spPr>
        <a:xfrm>
          <a:off x="1737360" y="2190118"/>
          <a:ext cx="6949440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B5A617C-FB37-439E-9A87-D162B7B89C8C}">
      <dsp:nvSpPr>
        <dsp:cNvPr id="0" name=""/>
        <dsp:cNvSpPr/>
      </dsp:nvSpPr>
      <dsp:spPr>
        <a:xfrm>
          <a:off x="0" y="2224882"/>
          <a:ext cx="8686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D30CB6-4464-4FC7-90AB-2F45FBEBAA15}">
      <dsp:nvSpPr>
        <dsp:cNvPr id="0" name=""/>
        <dsp:cNvSpPr/>
      </dsp:nvSpPr>
      <dsp:spPr>
        <a:xfrm>
          <a:off x="0" y="2224882"/>
          <a:ext cx="1737360" cy="222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Why wouldn’t LP want to exit early?</a:t>
          </a:r>
          <a:endParaRPr lang="en-US" sz="2800" kern="1200" dirty="0"/>
        </a:p>
      </dsp:txBody>
      <dsp:txXfrm>
        <a:off x="0" y="2224882"/>
        <a:ext cx="1737360" cy="2224882"/>
      </dsp:txXfrm>
    </dsp:sp>
    <dsp:sp modelId="{D4780427-BE0D-44AF-9B71-D62F163052C0}">
      <dsp:nvSpPr>
        <dsp:cNvPr id="0" name=""/>
        <dsp:cNvSpPr/>
      </dsp:nvSpPr>
      <dsp:spPr>
        <a:xfrm>
          <a:off x="1867662" y="2259645"/>
          <a:ext cx="6819138" cy="6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Property has lots of value! Early exit might forfeit that value</a:t>
          </a:r>
          <a:endParaRPr lang="en-US" sz="1900" kern="1200" dirty="0"/>
        </a:p>
      </dsp:txBody>
      <dsp:txXfrm>
        <a:off x="1867662" y="2259645"/>
        <a:ext cx="6819138" cy="695275"/>
      </dsp:txXfrm>
    </dsp:sp>
    <dsp:sp modelId="{620EAA4E-F7FA-4705-8607-D7B81C4D4FDE}">
      <dsp:nvSpPr>
        <dsp:cNvPr id="0" name=""/>
        <dsp:cNvSpPr/>
      </dsp:nvSpPr>
      <dsp:spPr>
        <a:xfrm>
          <a:off x="1737360" y="2954921"/>
          <a:ext cx="6949440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4C24A23A-685F-4C15-A374-95C182EE79B8}">
      <dsp:nvSpPr>
        <dsp:cNvPr id="0" name=""/>
        <dsp:cNvSpPr/>
      </dsp:nvSpPr>
      <dsp:spPr>
        <a:xfrm>
          <a:off x="1867662" y="2989685"/>
          <a:ext cx="6819138" cy="6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Don’t trust GP to keep property compliant</a:t>
          </a:r>
          <a:endParaRPr lang="en-US" sz="1900" kern="1200" dirty="0"/>
        </a:p>
      </dsp:txBody>
      <dsp:txXfrm>
        <a:off x="1867662" y="2989685"/>
        <a:ext cx="6819138" cy="695275"/>
      </dsp:txXfrm>
    </dsp:sp>
    <dsp:sp modelId="{CAA587C9-DD92-4F92-8B9F-E783B9074590}">
      <dsp:nvSpPr>
        <dsp:cNvPr id="0" name=""/>
        <dsp:cNvSpPr/>
      </dsp:nvSpPr>
      <dsp:spPr>
        <a:xfrm>
          <a:off x="1737360" y="3684960"/>
          <a:ext cx="6949440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52EA7BB-8B90-4D86-8318-BB765FF1A69F}">
      <dsp:nvSpPr>
        <dsp:cNvPr id="0" name=""/>
        <dsp:cNvSpPr/>
      </dsp:nvSpPr>
      <dsp:spPr>
        <a:xfrm>
          <a:off x="1867662" y="3719724"/>
          <a:ext cx="6819138" cy="69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Exposure from extending the statute of limitations</a:t>
          </a:r>
          <a:endParaRPr lang="en-US" sz="1900" kern="1200" dirty="0"/>
        </a:p>
      </dsp:txBody>
      <dsp:txXfrm>
        <a:off x="1867662" y="3719724"/>
        <a:ext cx="6819138" cy="695275"/>
      </dsp:txXfrm>
    </dsp:sp>
    <dsp:sp modelId="{018AACB1-476C-449D-8B61-62F66009BE4A}">
      <dsp:nvSpPr>
        <dsp:cNvPr id="0" name=""/>
        <dsp:cNvSpPr/>
      </dsp:nvSpPr>
      <dsp:spPr>
        <a:xfrm>
          <a:off x="1737360" y="4415000"/>
          <a:ext cx="6949440" cy="0"/>
        </a:xfrm>
        <a:prstGeom prst="line">
          <a:avLst/>
        </a:prstGeom>
        <a:noFill/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06A61-07A3-44BC-B7DE-31F009B8F958}">
      <dsp:nvSpPr>
        <dsp:cNvPr id="0" name=""/>
        <dsp:cNvSpPr/>
      </dsp:nvSpPr>
      <dsp:spPr>
        <a:xfrm>
          <a:off x="4524092" y="3188905"/>
          <a:ext cx="338797" cy="103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980"/>
              </a:lnTo>
              <a:lnTo>
                <a:pt x="338797" y="103898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6861F-DB7B-48E7-998B-B09A26816CFE}">
      <dsp:nvSpPr>
        <dsp:cNvPr id="0" name=""/>
        <dsp:cNvSpPr/>
      </dsp:nvSpPr>
      <dsp:spPr>
        <a:xfrm>
          <a:off x="3279924" y="1585261"/>
          <a:ext cx="2147628" cy="474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158"/>
              </a:lnTo>
              <a:lnTo>
                <a:pt x="2147628" y="237158"/>
              </a:lnTo>
              <a:lnTo>
                <a:pt x="2147628" y="474317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3DE77-AE94-48C8-8B9B-21767C48998F}">
      <dsp:nvSpPr>
        <dsp:cNvPr id="0" name=""/>
        <dsp:cNvSpPr/>
      </dsp:nvSpPr>
      <dsp:spPr>
        <a:xfrm>
          <a:off x="228834" y="3188905"/>
          <a:ext cx="338797" cy="103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980"/>
              </a:lnTo>
              <a:lnTo>
                <a:pt x="338797" y="103898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F8E5A-C9FF-4162-A461-B2B2E25085B5}">
      <dsp:nvSpPr>
        <dsp:cNvPr id="0" name=""/>
        <dsp:cNvSpPr/>
      </dsp:nvSpPr>
      <dsp:spPr>
        <a:xfrm>
          <a:off x="1132295" y="1585261"/>
          <a:ext cx="2147628" cy="474317"/>
        </a:xfrm>
        <a:custGeom>
          <a:avLst/>
          <a:gdLst/>
          <a:ahLst/>
          <a:cxnLst/>
          <a:rect l="0" t="0" r="0" b="0"/>
          <a:pathLst>
            <a:path>
              <a:moveTo>
                <a:pt x="2147628" y="0"/>
              </a:moveTo>
              <a:lnTo>
                <a:pt x="2147628" y="237158"/>
              </a:lnTo>
              <a:lnTo>
                <a:pt x="0" y="237158"/>
              </a:lnTo>
              <a:lnTo>
                <a:pt x="0" y="474317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BFB00-4046-46BA-B135-9DBA924E26A9}">
      <dsp:nvSpPr>
        <dsp:cNvPr id="0" name=""/>
        <dsp:cNvSpPr/>
      </dsp:nvSpPr>
      <dsp:spPr>
        <a:xfrm>
          <a:off x="1305590" y="287451"/>
          <a:ext cx="3948667" cy="12978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Two aspects of dispositions to remember:</a:t>
          </a:r>
          <a:endParaRPr lang="en-US" sz="2800" kern="12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sp:txBody>
      <dsp:txXfrm>
        <a:off x="1305590" y="287451"/>
        <a:ext cx="3948667" cy="1297810"/>
      </dsp:txXfrm>
    </dsp:sp>
    <dsp:sp modelId="{F43E3BD3-4699-45BF-9521-AF431B9C1134}">
      <dsp:nvSpPr>
        <dsp:cNvPr id="0" name=""/>
        <dsp:cNvSpPr/>
      </dsp:nvSpPr>
      <dsp:spPr>
        <a:xfrm>
          <a:off x="2969" y="2059578"/>
          <a:ext cx="2258652" cy="11293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Cash</a:t>
          </a:r>
          <a:endParaRPr lang="en-US" sz="2400" kern="12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sp:txBody>
      <dsp:txXfrm>
        <a:off x="2969" y="2059578"/>
        <a:ext cx="2258652" cy="1129326"/>
      </dsp:txXfrm>
    </dsp:sp>
    <dsp:sp modelId="{4571FA6B-8C6B-432C-9025-00AA5BF26F3C}">
      <dsp:nvSpPr>
        <dsp:cNvPr id="0" name=""/>
        <dsp:cNvSpPr/>
      </dsp:nvSpPr>
      <dsp:spPr>
        <a:xfrm>
          <a:off x="567632" y="3663222"/>
          <a:ext cx="3820940" cy="11293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Allocation of cash distribution dependent on capital accounts which is affected by gain/loss allocation</a:t>
          </a:r>
          <a:endParaRPr lang="en-US" sz="1800" kern="12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sp:txBody>
      <dsp:txXfrm>
        <a:off x="567632" y="3663222"/>
        <a:ext cx="3820940" cy="1129326"/>
      </dsp:txXfrm>
    </dsp:sp>
    <dsp:sp modelId="{38566E28-74EC-40C5-8021-F338AE37ED30}">
      <dsp:nvSpPr>
        <dsp:cNvPr id="0" name=""/>
        <dsp:cNvSpPr/>
      </dsp:nvSpPr>
      <dsp:spPr>
        <a:xfrm>
          <a:off x="4298226" y="2059578"/>
          <a:ext cx="2258652" cy="112932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Exit Taxes</a:t>
          </a:r>
          <a:endParaRPr lang="en-US" sz="2400" kern="12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sp:txBody>
      <dsp:txXfrm>
        <a:off x="4298226" y="2059578"/>
        <a:ext cx="2258652" cy="1129326"/>
      </dsp:txXfrm>
    </dsp:sp>
    <dsp:sp modelId="{EBE1F76D-EECE-46FD-B29A-04D77E29CDB7}">
      <dsp:nvSpPr>
        <dsp:cNvPr id="0" name=""/>
        <dsp:cNvSpPr/>
      </dsp:nvSpPr>
      <dsp:spPr>
        <a:xfrm>
          <a:off x="4862890" y="3663222"/>
          <a:ext cx="3820940" cy="11293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>
                <a:glow rad="38100">
                  <a:schemeClr val="tx1">
                    <a:alpha val="40000"/>
                  </a:schemeClr>
                </a:glow>
              </a:effectLst>
            </a:rPr>
            <a:t>Different tax rates can apply to different kinds of income or gain.</a:t>
          </a:r>
          <a:endParaRPr lang="en-US" sz="1800" kern="1200" dirty="0">
            <a:effectLst>
              <a:glow rad="38100">
                <a:schemeClr val="tx1">
                  <a:alpha val="40000"/>
                </a:schemeClr>
              </a:glow>
            </a:effectLst>
          </a:endParaRPr>
        </a:p>
      </dsp:txBody>
      <dsp:txXfrm>
        <a:off x="4862890" y="3663222"/>
        <a:ext cx="3820940" cy="1129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61E68-E90E-470D-B513-FE501F238D58}">
      <dsp:nvSpPr>
        <dsp:cNvPr id="0" name=""/>
        <dsp:cNvSpPr/>
      </dsp:nvSpPr>
      <dsp:spPr>
        <a:xfrm>
          <a:off x="82137" y="0"/>
          <a:ext cx="2750312" cy="2062734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492144-7059-4558-8FF6-61693759059E}">
      <dsp:nvSpPr>
        <dsp:cNvPr id="0" name=""/>
        <dsp:cNvSpPr/>
      </dsp:nvSpPr>
      <dsp:spPr>
        <a:xfrm>
          <a:off x="2914960" y="0"/>
          <a:ext cx="4864608" cy="206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Capital accounts adjustments include:</a:t>
          </a: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Partner’s investment (increase)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Share of profits (increase)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Contributions (increase) </a:t>
          </a:r>
          <a:endParaRPr lang="en-US" sz="2000" kern="1200" dirty="0"/>
        </a:p>
      </dsp:txBody>
      <dsp:txXfrm>
        <a:off x="2914960" y="0"/>
        <a:ext cx="4864608" cy="2062734"/>
      </dsp:txXfrm>
    </dsp:sp>
    <dsp:sp modelId="{425946F4-F6F3-4C4A-A6C2-F0C62066A75B}">
      <dsp:nvSpPr>
        <dsp:cNvPr id="0" name=""/>
        <dsp:cNvSpPr/>
      </dsp:nvSpPr>
      <dsp:spPr>
        <a:xfrm>
          <a:off x="907231" y="2234629"/>
          <a:ext cx="2750312" cy="2062734"/>
        </a:xfrm>
        <a:prstGeom prst="downArrow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32A263C7-C0E2-410D-A4DE-5A5CC63568FE}">
      <dsp:nvSpPr>
        <dsp:cNvPr id="0" name=""/>
        <dsp:cNvSpPr/>
      </dsp:nvSpPr>
      <dsp:spPr>
        <a:xfrm>
          <a:off x="3740054" y="2234629"/>
          <a:ext cx="4864608" cy="2062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Losses (decrease)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Syndication costs (decrease)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Distributions (decrease)</a:t>
          </a:r>
          <a:endParaRPr lang="en-US" sz="2000" kern="1200" dirty="0"/>
        </a:p>
      </dsp:txBody>
      <dsp:txXfrm>
        <a:off x="3740054" y="2234629"/>
        <a:ext cx="4864608" cy="2062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66EFA-7B06-4513-9953-22D078E5D238}">
      <dsp:nvSpPr>
        <dsp:cNvPr id="0" name=""/>
        <dsp:cNvSpPr/>
      </dsp:nvSpPr>
      <dsp:spPr>
        <a:xfrm rot="5400000">
          <a:off x="3419702" y="-1920449"/>
          <a:ext cx="1700087" cy="55769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LP cannot claim losses &amp; credits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Investor in turn cannot claim losses &amp; credits</a:t>
          </a:r>
          <a:endParaRPr lang="en-US" sz="1600" kern="1200" dirty="0"/>
        </a:p>
      </dsp:txBody>
      <dsp:txXfrm rot="-5400000">
        <a:off x="1481258" y="100986"/>
        <a:ext cx="5493985" cy="1534105"/>
      </dsp:txXfrm>
    </dsp:sp>
    <dsp:sp modelId="{144A75D8-2745-4AC5-B9F8-ED37CE57E111}">
      <dsp:nvSpPr>
        <dsp:cNvPr id="0" name=""/>
        <dsp:cNvSpPr/>
      </dsp:nvSpPr>
      <dsp:spPr>
        <a:xfrm>
          <a:off x="0" y="0"/>
          <a:ext cx="1478358" cy="1736394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 </a:t>
          </a:r>
          <a:endParaRPr lang="en-US" sz="1800" kern="1200" dirty="0"/>
        </a:p>
      </dsp:txBody>
      <dsp:txXfrm>
        <a:off x="72167" y="72167"/>
        <a:ext cx="1334024" cy="1592060"/>
      </dsp:txXfrm>
    </dsp:sp>
    <dsp:sp modelId="{0D7D8AA5-90AF-4304-B80D-6A5B31A5A9B1}">
      <dsp:nvSpPr>
        <dsp:cNvPr id="0" name=""/>
        <dsp:cNvSpPr/>
      </dsp:nvSpPr>
      <dsp:spPr>
        <a:xfrm rot="5400000">
          <a:off x="3279035" y="136065"/>
          <a:ext cx="1897291" cy="55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Deferred developer fee (DDF) disaffiliation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Allocate losses to the extent of operating deficit to GP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Create income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Write off liabilities (DDF expected to be paid?)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Deficit restoration obligations (Last resort)</a:t>
          </a:r>
          <a:endParaRPr lang="en-US" sz="1600" kern="1200" dirty="0"/>
        </a:p>
      </dsp:txBody>
      <dsp:txXfrm rot="-5400000">
        <a:off x="1441745" y="2065973"/>
        <a:ext cx="5479254" cy="1712055"/>
      </dsp:txXfrm>
    </dsp:sp>
    <dsp:sp modelId="{8539BFD3-E30B-4A4A-93B0-14480C09DD21}">
      <dsp:nvSpPr>
        <dsp:cNvPr id="0" name=""/>
        <dsp:cNvSpPr/>
      </dsp:nvSpPr>
      <dsp:spPr>
        <a:xfrm>
          <a:off x="410" y="1871531"/>
          <a:ext cx="1443598" cy="1999115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Strategies to Reduce Risk</a:t>
          </a:r>
          <a:endParaRPr lang="en-US" sz="1800" kern="1200" dirty="0"/>
        </a:p>
      </dsp:txBody>
      <dsp:txXfrm>
        <a:off x="70881" y="1942002"/>
        <a:ext cx="1302656" cy="1858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Gill Sans MT" pitchFamily="34" charset="0"/>
              </a:rPr>
              <a:t>Novogradac Affordable Housing Tax Credit Conference</a:t>
            </a:r>
          </a:p>
          <a:p>
            <a:r>
              <a:rPr lang="en-US" i="1" dirty="0" smtClean="0">
                <a:latin typeface="Gill Sans MT" pitchFamily="34" charset="0"/>
              </a:rPr>
              <a:t>Hotel Monteleone, New Orleans, La.</a:t>
            </a:r>
            <a:endParaRPr lang="en-US" i="1" dirty="0">
              <a:latin typeface="Gill Sans MT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>
                <a:latin typeface="Gill Sans MT" pitchFamily="34" charset="0"/>
              </a:rPr>
              <a:t>May 15-16, 2014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>
                <a:latin typeface="Gill Sans MT" pitchFamily="34" charset="0"/>
              </a:rPr>
              <a:t>www.novoco.com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6141A-CB77-4C01-9E2D-0831DDCD6A9A}" type="slidenum">
              <a:rPr lang="en-US" smtClean="0">
                <a:latin typeface="Gill Sans MT" pitchFamily="34" charset="0"/>
              </a:r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7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7B588-81C3-42E6-89C8-A04982B9C24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19CC5-7A77-48DC-8A7C-82B80FE46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8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9CC5-7A77-48DC-8A7C-82B80FE46F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1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0690-2113-4CD3-9D3D-D55C2C6FE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1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9CC5-7A77-48DC-8A7C-82B80FE46F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3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0690-2113-4CD3-9D3D-D55C2C6FE4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854AE-6F56-4950-A386-0617635FCB11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409" y="3257781"/>
            <a:ext cx="6707188" cy="308541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3CA5-0642-42D0-8636-88132EFF70E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409" y="3257781"/>
            <a:ext cx="6707188" cy="308541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9864-BCC3-4D56-A744-3B9A658C6392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9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E068-3FDB-4F1F-A440-D2B3D454A1DE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CAA9-64FF-4409-AFDF-66EFA43BF8D7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944560"/>
            <a:ext cx="9144000" cy="655640"/>
          </a:xfrm>
        </p:spPr>
        <p:txBody>
          <a:bodyPr>
            <a:noAutofit/>
          </a:bodyPr>
          <a:lstStyle>
            <a:lvl1pPr>
              <a:defRPr sz="5400" b="0">
                <a:solidFill>
                  <a:srgbClr val="FF9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51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84638"/>
            <a:ext cx="8534400" cy="457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</p:spPr>
        <p:txBody>
          <a:bodyPr/>
          <a:lstStyle/>
          <a:p>
            <a:fld id="{2A313143-CF42-427E-8A3E-3163017B687D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846438"/>
            <a:ext cx="8534400" cy="65564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9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864F-DEA2-4C0B-B0EF-05B0AEFEBC3B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8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E095-A4D0-4084-9D71-2053F0277149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3C98-FA1D-43E2-8AA1-88050E55AFD4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7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500F-FF41-46E2-9062-7A8BE0C5BB5D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348B-81F6-4A60-9C0B-45ED08BEDD5B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32B89-AA34-47D9-9128-757A14C915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7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38F7-FF48-40F3-A5BB-CA6CC6E6FDC7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F410-646B-4B02-8C9D-144EFE6A683C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C10E-334D-4C39-9BBD-7A8E00E13FBE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7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CBE5-DFD2-4835-BA12-E2A642644791}" type="datetime1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6C92-CB63-4142-B789-88F6659B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5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15 Dispositions &amp; Capital Accounts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39524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Panelists:</a:t>
            </a:r>
            <a:endParaRPr lang="en-US" i="1" dirty="0">
              <a:solidFill>
                <a:schemeClr val="accent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285" y="3799411"/>
            <a:ext cx="4794314" cy="1231107"/>
            <a:chOff x="2391158" y="2209800"/>
            <a:chExt cx="4314442" cy="1231107"/>
          </a:xfrm>
        </p:grpSpPr>
        <p:sp>
          <p:nvSpPr>
            <p:cNvPr id="16" name="TextBox 15"/>
            <p:cNvSpPr txBox="1"/>
            <p:nvPr/>
          </p:nvSpPr>
          <p:spPr>
            <a:xfrm>
              <a:off x="2438400" y="2209800"/>
              <a:ext cx="426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Bill Letsinger, CPA</a:t>
              </a:r>
            </a:p>
            <a:p>
              <a:pPr algn="ctr"/>
              <a:r>
                <a:rPr lang="en-US" sz="2400" dirty="0" smtClean="0"/>
                <a:t>Partner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1158" y="3040797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Novogradac &amp; Company LLP</a:t>
              </a:r>
              <a:endParaRPr lang="en-US" sz="20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67200" y="3799411"/>
            <a:ext cx="4818018" cy="1263585"/>
            <a:chOff x="2369827" y="2209800"/>
            <a:chExt cx="4335773" cy="1263585"/>
          </a:xfrm>
        </p:grpSpPr>
        <p:sp>
          <p:nvSpPr>
            <p:cNvPr id="23" name="TextBox 22"/>
            <p:cNvSpPr txBox="1"/>
            <p:nvPr/>
          </p:nvSpPr>
          <p:spPr>
            <a:xfrm>
              <a:off x="2438400" y="2209800"/>
              <a:ext cx="426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Craig Staswick, CPA</a:t>
              </a:r>
            </a:p>
            <a:p>
              <a:pPr algn="ctr"/>
              <a:r>
                <a:rPr lang="en-US" sz="2400" dirty="0" smtClean="0"/>
                <a:t>Principal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9827" y="3073275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4"/>
                  </a:solidFill>
                </a:rPr>
                <a:t>Novogradac &amp; Company LLP</a:t>
              </a:r>
              <a:endParaRPr lang="en-US" sz="2000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0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 smtClean="0"/>
              <a:t>Capital Gain v. Depreciation Recapture v. Ordinary Income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80975" y="1706562"/>
            <a:ext cx="8686800" cy="483076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Corporations </a:t>
            </a:r>
            <a:r>
              <a:rPr lang="en-US" sz="2400" dirty="0" smtClean="0"/>
              <a:t>generally pay </a:t>
            </a:r>
            <a:r>
              <a:rPr lang="en-US" sz="2400" dirty="0"/>
              <a:t>the same </a:t>
            </a:r>
            <a:r>
              <a:rPr lang="en-US" sz="2400" dirty="0" smtClean="0"/>
              <a:t>35% federal rate </a:t>
            </a:r>
            <a:r>
              <a:rPr lang="en-US" sz="2400" dirty="0"/>
              <a:t>on all </a:t>
            </a:r>
            <a:r>
              <a:rPr lang="en-US" sz="2400" dirty="0" smtClean="0"/>
              <a:t>three 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Individuals pay different federal rates as follows: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Capital gain – 20%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Straight-line depreciation recapture – 25% 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Accelerated depreciation </a:t>
            </a:r>
            <a:r>
              <a:rPr lang="en-US" sz="2400" dirty="0" smtClean="0"/>
              <a:t>recapture – 39.6%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Receivables treated </a:t>
            </a:r>
            <a:r>
              <a:rPr lang="en-US" sz="2400" dirty="0"/>
              <a:t>as “hot assets” under IRC § </a:t>
            </a:r>
            <a:r>
              <a:rPr lang="en-US" sz="2400" dirty="0" smtClean="0"/>
              <a:t>751 - 39.6%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Applies even </a:t>
            </a:r>
            <a:r>
              <a:rPr lang="en-US" sz="2400" dirty="0"/>
              <a:t>if the partnership interest (rather than partnership assets) is sold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IRC § </a:t>
            </a:r>
            <a:r>
              <a:rPr lang="en-US" sz="4800" dirty="0" smtClean="0"/>
              <a:t>704(b) Capital Accounts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727068"/>
              </p:ext>
            </p:extLst>
          </p:nvPr>
        </p:nvGraphicFramePr>
        <p:xfrm>
          <a:off x="228600" y="1828800"/>
          <a:ext cx="8686800" cy="429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IRC </a:t>
            </a:r>
            <a:r>
              <a:rPr lang="en-US" sz="4800" dirty="0" smtClean="0"/>
              <a:t>§ 704(b) </a:t>
            </a:r>
            <a:r>
              <a:rPr lang="en-US" sz="4800" dirty="0"/>
              <a:t>Capital </a:t>
            </a:r>
            <a:r>
              <a:rPr lang="en-US" sz="4800" dirty="0" smtClean="0"/>
              <a:t>Accounts Continued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78037"/>
            <a:ext cx="8686800" cy="483076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400" dirty="0"/>
              <a:t>IRS </a:t>
            </a:r>
            <a:r>
              <a:rPr lang="en-US" sz="2400" dirty="0" smtClean="0"/>
              <a:t>requires </a:t>
            </a:r>
            <a:r>
              <a:rPr lang="en-US" sz="2400" dirty="0"/>
              <a:t>that </a:t>
            </a:r>
            <a:r>
              <a:rPr lang="en-US" sz="2400" b="1" i="1" dirty="0"/>
              <a:t>on liquidation</a:t>
            </a:r>
            <a:r>
              <a:rPr lang="en-US" sz="2400" dirty="0"/>
              <a:t>, distributions </a:t>
            </a:r>
            <a:r>
              <a:rPr lang="en-US" sz="2400" b="1" i="1" dirty="0"/>
              <a:t>must </a:t>
            </a:r>
            <a:r>
              <a:rPr lang="en-US" sz="2400" dirty="0"/>
              <a:t>be made in accordance with capital accounts.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Treasury Regulation 1.704-1(b)(2)(ii)(b)(2) indicates that </a:t>
            </a:r>
            <a:r>
              <a:rPr lang="en-US" sz="2400" b="1" dirty="0"/>
              <a:t>cash is distributed according to positive capital </a:t>
            </a:r>
            <a:r>
              <a:rPr lang="en-US" sz="2400" b="1" dirty="0" smtClean="0"/>
              <a:t>accounts.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4196" y="609600"/>
            <a:ext cx="8745005" cy="952500"/>
          </a:xfrm>
        </p:spPr>
        <p:txBody>
          <a:bodyPr rIns="137160">
            <a:normAutofit fontScale="90000"/>
          </a:bodyPr>
          <a:lstStyle/>
          <a:p>
            <a:r>
              <a:rPr lang="en-US" sz="3200" b="1" dirty="0" smtClean="0"/>
              <a:t> </a:t>
            </a:r>
            <a:r>
              <a:rPr lang="en-US" sz="4800" dirty="0" smtClean="0"/>
              <a:t>When is a waterfall not a waterfall?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57255"/>
            <a:ext cx="8534400" cy="5095945"/>
          </a:xfrm>
        </p:spPr>
        <p:txBody>
          <a:bodyPr rIns="137160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200" b="1" dirty="0" smtClean="0"/>
              <a:t>Partnership Agreement </a:t>
            </a:r>
            <a:r>
              <a:rPr lang="en-US" sz="2200" b="1" dirty="0"/>
              <a:t>says</a:t>
            </a:r>
            <a:r>
              <a:rPr lang="en-US" sz="2200" b="1" dirty="0" smtClean="0"/>
              <a:t>:  </a:t>
            </a:r>
            <a:r>
              <a:rPr lang="en-US" sz="2200" b="1" dirty="0"/>
              <a:t> </a:t>
            </a:r>
            <a:r>
              <a:rPr lang="en-US" sz="2200" b="1" dirty="0" smtClean="0"/>
              <a:t>Waterfalls </a:t>
            </a:r>
            <a:r>
              <a:rPr lang="en-US" sz="2200" b="1" dirty="0"/>
              <a:t>govern cash splits of a </a:t>
            </a:r>
            <a:r>
              <a:rPr lang="en-US" sz="2200" b="1" dirty="0" smtClean="0"/>
              <a:t>sale</a:t>
            </a:r>
            <a:r>
              <a:rPr lang="en-US" sz="2200" b="1" dirty="0"/>
              <a:t> </a:t>
            </a:r>
            <a:r>
              <a:rPr lang="en-US" sz="2200" b="1" i="1" dirty="0" smtClean="0"/>
              <a:t>BUT</a:t>
            </a:r>
          </a:p>
          <a:p>
            <a:pPr algn="ctr">
              <a:spcBef>
                <a:spcPts val="600"/>
              </a:spcBef>
            </a:pPr>
            <a:r>
              <a:rPr lang="en-US" sz="2200" b="1" dirty="0" smtClean="0"/>
              <a:t>IRS says </a:t>
            </a:r>
            <a:r>
              <a:rPr lang="en-US" sz="2200" dirty="0" smtClean="0"/>
              <a:t>that liquidation allocations be made in accordance with the positive capital account balances of the partners.</a:t>
            </a:r>
            <a:endParaRPr lang="en-US" sz="2200" b="1" dirty="0" smtClean="0"/>
          </a:p>
          <a:p>
            <a:pPr>
              <a:spcBef>
                <a:spcPts val="600"/>
              </a:spcBef>
            </a:pPr>
            <a:r>
              <a:rPr lang="en-US" sz="2200" b="1" dirty="0" smtClean="0"/>
              <a:t>§9.2.B (Proceeds from Sale or Refinance) is subject to §12.4 (Liquidation)</a:t>
            </a:r>
            <a:endParaRPr lang="en-US" sz="2200" b="1" dirty="0"/>
          </a:p>
          <a:p>
            <a:pPr>
              <a:spcBef>
                <a:spcPts val="600"/>
              </a:spcBef>
            </a:pPr>
            <a:r>
              <a:rPr lang="en-US" sz="2200" b="1" dirty="0" smtClean="0"/>
              <a:t>§12.4 says on liquidation:</a:t>
            </a:r>
          </a:p>
          <a:p>
            <a:pPr marL="508000" indent="-2174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/>
              <a:t>after payment of Liabilities BUT before the final splits,</a:t>
            </a:r>
          </a:p>
          <a:p>
            <a:pPr marL="508000" indent="-2174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/>
              <a:t>balance of </a:t>
            </a:r>
            <a:r>
              <a:rPr lang="en-US" sz="2200" dirty="0"/>
              <a:t> </a:t>
            </a:r>
            <a:r>
              <a:rPr lang="en-US" sz="2200" dirty="0" smtClean="0"/>
              <a:t>PA assets of the Partnership shall be distributed according Partners’ capital account balances.</a:t>
            </a:r>
          </a:p>
          <a:p>
            <a:pPr marL="508000" indent="-2174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/>
              <a:t>determined AFTER all allocations for the year during which the liquidation occurred have been made. 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Must </a:t>
            </a:r>
            <a:r>
              <a:rPr lang="en-US" sz="2200" dirty="0"/>
              <a:t>calculate LP capital account after sale of property (and </a:t>
            </a:r>
            <a:r>
              <a:rPr lang="en-US" sz="2200" dirty="0" smtClean="0"/>
              <a:t>allocation of all “book profits” </a:t>
            </a:r>
            <a:r>
              <a:rPr lang="en-US" sz="2200" dirty="0"/>
              <a:t>from </a:t>
            </a:r>
            <a:r>
              <a:rPr lang="en-US" sz="2200" dirty="0" smtClean="0"/>
              <a:t>sale)</a:t>
            </a:r>
            <a:endParaRPr lang="en-US" sz="2200" dirty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9991" y="762000"/>
            <a:ext cx="8686800" cy="630239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Capital Accounts… IRC §704(b) issue</a:t>
            </a:r>
            <a:endParaRPr lang="en-US" sz="4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 rIns="137160"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</a:t>
            </a:r>
            <a:endParaRPr lang="en-US" dirty="0" smtClean="0"/>
          </a:p>
        </p:txBody>
      </p:sp>
      <p:sp>
        <p:nvSpPr>
          <p:cNvPr id="5" name="Freeform 4"/>
          <p:cNvSpPr/>
          <p:nvPr/>
        </p:nvSpPr>
        <p:spPr bwMode="auto">
          <a:xfrm>
            <a:off x="4624376" y="4671175"/>
            <a:ext cx="854095" cy="225351"/>
          </a:xfrm>
          <a:custGeom>
            <a:avLst/>
            <a:gdLst>
              <a:gd name="connsiteX0" fmla="*/ 208883 w 854095"/>
              <a:gd name="connsiteY0" fmla="*/ 104026 h 225351"/>
              <a:gd name="connsiteX1" fmla="*/ 324997 w 854095"/>
              <a:gd name="connsiteY1" fmla="*/ 104026 h 225351"/>
              <a:gd name="connsiteX2" fmla="*/ 252426 w 854095"/>
              <a:gd name="connsiteY2" fmla="*/ 133055 h 225351"/>
              <a:gd name="connsiteX3" fmla="*/ 455626 w 854095"/>
              <a:gd name="connsiteY3" fmla="*/ 133055 h 225351"/>
              <a:gd name="connsiteX4" fmla="*/ 324997 w 854095"/>
              <a:gd name="connsiteY4" fmla="*/ 162083 h 225351"/>
              <a:gd name="connsiteX5" fmla="*/ 121797 w 854095"/>
              <a:gd name="connsiteY5" fmla="*/ 220140 h 225351"/>
              <a:gd name="connsiteX6" fmla="*/ 223397 w 854095"/>
              <a:gd name="connsiteY6" fmla="*/ 176597 h 225351"/>
              <a:gd name="connsiteX7" fmla="*/ 513683 w 854095"/>
              <a:gd name="connsiteY7" fmla="*/ 118540 h 225351"/>
              <a:gd name="connsiteX8" fmla="*/ 484655 w 854095"/>
              <a:gd name="connsiteY8" fmla="*/ 162083 h 225351"/>
              <a:gd name="connsiteX9" fmla="*/ 528197 w 854095"/>
              <a:gd name="connsiteY9" fmla="*/ 147569 h 225351"/>
              <a:gd name="connsiteX10" fmla="*/ 426597 w 854095"/>
              <a:gd name="connsiteY10" fmla="*/ 191112 h 225351"/>
              <a:gd name="connsiteX11" fmla="*/ 455626 w 854095"/>
              <a:gd name="connsiteY11" fmla="*/ 133055 h 225351"/>
              <a:gd name="connsiteX12" fmla="*/ 484655 w 854095"/>
              <a:gd name="connsiteY12" fmla="*/ 118540 h 225351"/>
              <a:gd name="connsiteX13" fmla="*/ 223397 w 854095"/>
              <a:gd name="connsiteY13" fmla="*/ 162083 h 225351"/>
              <a:gd name="connsiteX14" fmla="*/ 150826 w 854095"/>
              <a:gd name="connsiteY14" fmla="*/ 118540 h 225351"/>
              <a:gd name="connsiteX15" fmla="*/ 368540 w 854095"/>
              <a:gd name="connsiteY15" fmla="*/ 74997 h 225351"/>
              <a:gd name="connsiteX16" fmla="*/ 383055 w 854095"/>
              <a:gd name="connsiteY16" fmla="*/ 74997 h 225351"/>
              <a:gd name="connsiteX17" fmla="*/ 426597 w 854095"/>
              <a:gd name="connsiteY17" fmla="*/ 89512 h 225351"/>
              <a:gd name="connsiteX18" fmla="*/ 470140 w 854095"/>
              <a:gd name="connsiteY18" fmla="*/ 147569 h 225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4095" h="225351">
                <a:moveTo>
                  <a:pt x="208883" y="104026"/>
                </a:moveTo>
                <a:cubicBezTo>
                  <a:pt x="221518" y="99814"/>
                  <a:pt x="324997" y="57321"/>
                  <a:pt x="324997" y="104026"/>
                </a:cubicBezTo>
                <a:cubicBezTo>
                  <a:pt x="324997" y="130080"/>
                  <a:pt x="277143" y="124816"/>
                  <a:pt x="252426" y="133055"/>
                </a:cubicBezTo>
                <a:cubicBezTo>
                  <a:pt x="92644" y="186316"/>
                  <a:pt x="0" y="176447"/>
                  <a:pt x="455626" y="133055"/>
                </a:cubicBezTo>
                <a:cubicBezTo>
                  <a:pt x="399715" y="144237"/>
                  <a:pt x="377699" y="147444"/>
                  <a:pt x="324997" y="162083"/>
                </a:cubicBezTo>
                <a:cubicBezTo>
                  <a:pt x="257123" y="180937"/>
                  <a:pt x="191533" y="210178"/>
                  <a:pt x="121797" y="220140"/>
                </a:cubicBezTo>
                <a:cubicBezTo>
                  <a:pt x="85321" y="225351"/>
                  <a:pt x="187730" y="185844"/>
                  <a:pt x="223397" y="176597"/>
                </a:cubicBezTo>
                <a:cubicBezTo>
                  <a:pt x="318917" y="151833"/>
                  <a:pt x="416921" y="137892"/>
                  <a:pt x="513683" y="118540"/>
                </a:cubicBezTo>
                <a:cubicBezTo>
                  <a:pt x="504007" y="133054"/>
                  <a:pt x="476854" y="146481"/>
                  <a:pt x="484655" y="162083"/>
                </a:cubicBezTo>
                <a:cubicBezTo>
                  <a:pt x="491497" y="175767"/>
                  <a:pt x="513195" y="150569"/>
                  <a:pt x="528197" y="147569"/>
                </a:cubicBezTo>
                <a:cubicBezTo>
                  <a:pt x="854095" y="82389"/>
                  <a:pt x="817313" y="84553"/>
                  <a:pt x="426597" y="191112"/>
                </a:cubicBezTo>
                <a:cubicBezTo>
                  <a:pt x="436273" y="171760"/>
                  <a:pt x="437372" y="144671"/>
                  <a:pt x="455626" y="133055"/>
                </a:cubicBezTo>
                <a:cubicBezTo>
                  <a:pt x="543053" y="77420"/>
                  <a:pt x="689182" y="77635"/>
                  <a:pt x="484655" y="118540"/>
                </a:cubicBezTo>
                <a:cubicBezTo>
                  <a:pt x="398082" y="135854"/>
                  <a:pt x="310483" y="147569"/>
                  <a:pt x="223397" y="162083"/>
                </a:cubicBezTo>
                <a:cubicBezTo>
                  <a:pt x="199207" y="147569"/>
                  <a:pt x="126636" y="133054"/>
                  <a:pt x="150826" y="118540"/>
                </a:cubicBezTo>
                <a:cubicBezTo>
                  <a:pt x="214288" y="80463"/>
                  <a:pt x="368540" y="74997"/>
                  <a:pt x="368540" y="74997"/>
                </a:cubicBezTo>
                <a:cubicBezTo>
                  <a:pt x="518537" y="0"/>
                  <a:pt x="383055" y="64739"/>
                  <a:pt x="383055" y="74997"/>
                </a:cubicBezTo>
                <a:cubicBezTo>
                  <a:pt x="383055" y="90296"/>
                  <a:pt x="412913" y="82670"/>
                  <a:pt x="426597" y="89512"/>
                </a:cubicBezTo>
                <a:cubicBezTo>
                  <a:pt x="516630" y="134529"/>
                  <a:pt x="521263" y="122008"/>
                  <a:pt x="470140" y="147569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7160" tIns="137160" rIns="2286000" bIns="1371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PGothic" pitchFamily="34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027370" y="403616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94814221"/>
              </p:ext>
            </p:extLst>
          </p:nvPr>
        </p:nvGraphicFramePr>
        <p:xfrm>
          <a:off x="1699827" y="1905001"/>
          <a:ext cx="7058235" cy="3870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ight Arrow Callout 9"/>
          <p:cNvSpPr/>
          <p:nvPr/>
        </p:nvSpPr>
        <p:spPr bwMode="auto">
          <a:xfrm>
            <a:off x="304800" y="1905000"/>
            <a:ext cx="1290214" cy="3759200"/>
          </a:xfrm>
          <a:prstGeom prst="rightArrowCallout">
            <a:avLst>
              <a:gd name="adj1" fmla="val 41242"/>
              <a:gd name="adj2" fmla="val 25000"/>
              <a:gd name="adj3" fmla="val 25000"/>
              <a:gd name="adj4" fmla="val 6497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PGothic" pitchFamily="34" charset="-128"/>
              </a:rPr>
              <a:t>704(b) Issue!!!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193801"/>
            <a:ext cx="8686800" cy="630239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4800" dirty="0"/>
              <a:t>Maintenance of Capital </a:t>
            </a:r>
            <a:r>
              <a:rPr lang="en-US" sz="4800" dirty="0" smtClean="0"/>
              <a:t>Accounts </a:t>
            </a:r>
            <a:r>
              <a:rPr lang="en-US" sz="4800" dirty="0"/>
              <a:t>and </a:t>
            </a:r>
            <a:r>
              <a:rPr lang="en-US" sz="4800" dirty="0" smtClean="0"/>
              <a:t>Substantial Economic Effect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305800" cy="325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“The </a:t>
            </a:r>
            <a:r>
              <a:rPr lang="en-US" sz="2000" dirty="0"/>
              <a:t>foregoing </a:t>
            </a:r>
            <a:r>
              <a:rPr lang="en-US" sz="2000" dirty="0" smtClean="0"/>
              <a:t>provisions and </a:t>
            </a:r>
            <a:r>
              <a:rPr lang="en-US" sz="2000" dirty="0"/>
              <a:t>the other provisions of this Agreement relating to the maintenance of Capital Accounts </a:t>
            </a:r>
            <a:r>
              <a:rPr lang="en-US" sz="2000" dirty="0" smtClean="0"/>
              <a:t>are intended </a:t>
            </a:r>
            <a:r>
              <a:rPr lang="en-US" sz="2000" dirty="0"/>
              <a:t>to comply with Treas. Reg. § 1. 704-1(b), and shall be interpreted and applied in </a:t>
            </a:r>
            <a:r>
              <a:rPr lang="en-US" sz="2000" dirty="0" smtClean="0"/>
              <a:t>a manner </a:t>
            </a:r>
            <a:r>
              <a:rPr lang="en-US" sz="2000" dirty="0"/>
              <a:t>consistent with such regulations. It is the intention of the Partners that the </a:t>
            </a:r>
            <a:r>
              <a:rPr lang="en-US" sz="2000" dirty="0" smtClean="0"/>
              <a:t>Capital Accounts </a:t>
            </a:r>
            <a:r>
              <a:rPr lang="en-US" sz="2000" dirty="0"/>
              <a:t>maintained under this Agreement be determined and maintained throughout the </a:t>
            </a:r>
            <a:r>
              <a:rPr lang="en-US" sz="2000" dirty="0" smtClean="0"/>
              <a:t>full term </a:t>
            </a:r>
            <a:r>
              <a:rPr lang="en-US" sz="2000" dirty="0"/>
              <a:t>of this Agreement </a:t>
            </a:r>
            <a:r>
              <a:rPr lang="en-US" sz="2000" dirty="0" smtClean="0"/>
              <a:t>in </a:t>
            </a:r>
            <a:r>
              <a:rPr lang="en-US" sz="2000" dirty="0"/>
              <a:t>accordance with the accounting rules of </a:t>
            </a:r>
            <a:r>
              <a:rPr lang="en-US" sz="2000" dirty="0" smtClean="0"/>
              <a:t>Treas. Reg</a:t>
            </a:r>
            <a:r>
              <a:rPr lang="en-US" sz="2000" dirty="0"/>
              <a:t>. §1.704-1(b)(2)(iv</a:t>
            </a:r>
            <a:r>
              <a:rPr lang="en-US" sz="2000" dirty="0" smtClean="0"/>
              <a:t>).”</a:t>
            </a:r>
            <a:endParaRPr lang="en-US" sz="2000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Reasons LP’s Capital Account may be Positive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Little or no excess basis in property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Project is in DDA or QCT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Financing is mostly equity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Property has little or no losses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Don’t have loans that accrue unpaid interest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Reasons LP’s Capital Account may be Negative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Excess basis in property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Tax-exempt bond project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Low credit price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Many financing sources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Property has big losses often including accrued but unpaid interest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Bonus depreciation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Good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5876409"/>
              </p:ext>
            </p:extLst>
          </p:nvPr>
        </p:nvGraphicFramePr>
        <p:xfrm>
          <a:off x="0" y="3124200"/>
          <a:ext cx="76200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800"/>
                <a:gridCol w="146755"/>
                <a:gridCol w="1910645"/>
                <a:gridCol w="1828800"/>
              </a:tblGrid>
              <a:tr h="49060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u="none" strike="noStrike" dirty="0">
                          <a:effectLst/>
                        </a:rPr>
                        <a:t>GP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u="none" strike="noStrike" dirty="0">
                          <a:effectLst/>
                        </a:rPr>
                        <a:t>LP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76194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 smtClean="0">
                          <a:effectLst/>
                        </a:rPr>
                        <a:t>Capital </a:t>
                      </a:r>
                      <a:r>
                        <a:rPr lang="en-US" sz="2100" b="0" u="none" strike="noStrike" dirty="0">
                          <a:effectLst/>
                        </a:rPr>
                        <a:t>Account Prior to </a:t>
                      </a:r>
                      <a:r>
                        <a:rPr lang="en-US" sz="2100" b="0" u="none" strike="noStrike" dirty="0" smtClean="0">
                          <a:effectLst/>
                        </a:rPr>
                        <a:t>Sale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u="none" strike="noStrike" dirty="0">
                          <a:effectLst/>
                        </a:rPr>
                        <a:t> $  </a:t>
                      </a:r>
                      <a:r>
                        <a:rPr lang="en-US" sz="2100" b="0" u="none" strike="noStrike" dirty="0" smtClean="0">
                          <a:effectLst/>
                        </a:rPr>
                        <a:t>      </a:t>
                      </a:r>
                      <a:r>
                        <a:rPr lang="en-US" sz="2100" b="0" u="none" strike="noStrike" dirty="0">
                          <a:effectLst/>
                        </a:rPr>
                        <a:t>(25,000)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u="none" strike="noStrike" dirty="0">
                          <a:effectLst/>
                        </a:rPr>
                        <a:t> </a:t>
                      </a:r>
                      <a:r>
                        <a:rPr lang="en-US" sz="2100" b="0" u="none" strike="noStrike" dirty="0" smtClean="0">
                          <a:effectLst/>
                        </a:rPr>
                        <a:t>$      (</a:t>
                      </a:r>
                      <a:r>
                        <a:rPr lang="en-US" sz="2100" b="0" u="none" strike="noStrike" dirty="0">
                          <a:effectLst/>
                        </a:rPr>
                        <a:t>575,000)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9961" name="TextBox 1"/>
          <p:cNvSpPr txBox="1">
            <a:spLocks noChangeArrowheads="1"/>
          </p:cNvSpPr>
          <p:nvPr/>
        </p:nvSpPr>
        <p:spPr bwMode="auto">
          <a:xfrm>
            <a:off x="2400300" y="266700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+mn-lt"/>
              </a:rPr>
              <a:t>Capital Accounts Pre </a:t>
            </a:r>
            <a:r>
              <a:rPr lang="en-US" sz="2000" i="1" dirty="0" smtClean="0">
                <a:latin typeface="+mn-lt"/>
              </a:rPr>
              <a:t>Sale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Good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36892625"/>
              </p:ext>
            </p:extLst>
          </p:nvPr>
        </p:nvGraphicFramePr>
        <p:xfrm>
          <a:off x="0" y="2311400"/>
          <a:ext cx="8229600" cy="233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/>
                <a:gridCol w="1905000"/>
                <a:gridCol w="1676400"/>
                <a:gridCol w="2057400"/>
              </a:tblGrid>
              <a:tr h="465904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Sales Price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  8,450,000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4689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Fixed Assets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  7,600,000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 smtClean="0">
                          <a:effectLst/>
                        </a:rPr>
                        <a:t>Less Acc. Depreciation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     (4,750,000)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  2,850,000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Land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         100,000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Basis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sng" strike="noStrike" dirty="0">
                          <a:effectLst/>
                        </a:rPr>
                        <a:t>       2,950,000 </a:t>
                      </a:r>
                      <a:endParaRPr lang="en-US" sz="21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Gain (Loss) on Sale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  5,500,000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096125" y="4592193"/>
            <a:ext cx="1572768" cy="27432"/>
            <a:chOff x="6629400" y="5229225"/>
            <a:chExt cx="1295400" cy="28575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6629400" y="5229225"/>
              <a:ext cx="1295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629400" y="5257800"/>
              <a:ext cx="1295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400300" y="190500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The Sale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Kinds of </a:t>
            </a:r>
            <a:r>
              <a:rPr lang="en-US" sz="4800" dirty="0" smtClean="0"/>
              <a:t>Year 15 Dispositions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01801"/>
            <a:ext cx="8686800" cy="4830764"/>
          </a:xfrm>
        </p:spPr>
        <p:txBody>
          <a:bodyPr>
            <a:noAutofit/>
          </a:bodyPr>
          <a:lstStyle/>
          <a:p>
            <a:r>
              <a:rPr lang="en-US" sz="2800" dirty="0" smtClean="0"/>
              <a:t>Sale </a:t>
            </a:r>
            <a:r>
              <a:rPr lang="en-US" sz="2800" dirty="0"/>
              <a:t>of partnership </a:t>
            </a:r>
            <a:r>
              <a:rPr lang="en-US" sz="2800" dirty="0" smtClean="0"/>
              <a:t>interest</a:t>
            </a:r>
          </a:p>
          <a:p>
            <a:r>
              <a:rPr lang="en-US" sz="2800" dirty="0"/>
              <a:t>Sale of all partnership interests to one person (Rev. Rul. 99-6 treats this as sale of property by partners)</a:t>
            </a:r>
          </a:p>
          <a:p>
            <a:r>
              <a:rPr lang="en-US" sz="2800" dirty="0" smtClean="0"/>
              <a:t>Sale </a:t>
            </a:r>
            <a:r>
              <a:rPr lang="en-US" sz="2800" dirty="0"/>
              <a:t>of property by partnership</a:t>
            </a:r>
          </a:p>
          <a:p>
            <a:r>
              <a:rPr lang="en-US" sz="2800" dirty="0" smtClean="0"/>
              <a:t>Donation </a:t>
            </a:r>
            <a:r>
              <a:rPr lang="en-US" sz="2800" dirty="0"/>
              <a:t>of partnership interest, including “part gift-part sale”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800" dirty="0" smtClean="0"/>
              <a:t>The Good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6865802"/>
              </p:ext>
            </p:extLst>
          </p:nvPr>
        </p:nvGraphicFramePr>
        <p:xfrm>
          <a:off x="0" y="2057400"/>
          <a:ext cx="67056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8325"/>
                <a:gridCol w="51468"/>
                <a:gridCol w="507091"/>
                <a:gridCol w="2558716"/>
              </a:tblGrid>
              <a:tr h="529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Sales Price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effectLst/>
                        </a:rPr>
                        <a:t> $   </a:t>
                      </a:r>
                      <a:r>
                        <a:rPr lang="en-US" sz="2400" b="0" u="none" strike="noStrike" dirty="0" smtClean="0">
                          <a:effectLst/>
                        </a:rPr>
                        <a:t>  </a:t>
                      </a:r>
                      <a:r>
                        <a:rPr lang="en-US" sz="2400" b="0" u="none" strike="noStrike" dirty="0">
                          <a:effectLst/>
                        </a:rPr>
                        <a:t>8,450,000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30869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effectLst/>
                        </a:rPr>
                        <a:t>Mortgage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effectLst/>
                        </a:rPr>
                        <a:t>     </a:t>
                      </a:r>
                      <a:r>
                        <a:rPr lang="en-US" sz="2400" b="0" u="none" strike="noStrike" dirty="0" smtClean="0">
                          <a:effectLst/>
                        </a:rPr>
                        <a:t>-  3,450,000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5295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Transaction Costs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sng" strike="noStrike" dirty="0">
                          <a:effectLst/>
                        </a:rPr>
                        <a:t>         </a:t>
                      </a:r>
                      <a:r>
                        <a:rPr lang="en-US" sz="2400" b="0" u="sng" strike="noStrike" dirty="0" smtClean="0">
                          <a:effectLst/>
                        </a:rPr>
                        <a:t>- 100,000</a:t>
                      </a:r>
                      <a:r>
                        <a:rPr lang="en-US" sz="2400" b="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52950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sng" strike="noStrike" dirty="0">
                          <a:effectLst/>
                        </a:rPr>
                        <a:t>      </a:t>
                      </a:r>
                      <a:r>
                        <a:rPr lang="en-US" sz="2400" b="0" u="sng" strike="noStrike" dirty="0" smtClean="0">
                          <a:effectLst/>
                        </a:rPr>
                        <a:t>   3,550,000</a:t>
                      </a:r>
                      <a:r>
                        <a:rPr lang="en-US" sz="2400" b="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21162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44593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Cash to </a:t>
                      </a:r>
                      <a:r>
                        <a:rPr lang="en-US" sz="2400" b="0" u="none" strike="noStrike" dirty="0" smtClean="0">
                          <a:effectLst/>
                        </a:rPr>
                        <a:t>Distribute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 smtClean="0">
                          <a:effectLst/>
                        </a:rPr>
                        <a:t>$     4,900,000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962650" y="5194300"/>
            <a:ext cx="1947672" cy="25400"/>
            <a:chOff x="5943600" y="4470400"/>
            <a:chExt cx="1524000" cy="25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943600" y="44704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943600" y="4495800"/>
              <a:ext cx="1524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00300" y="167640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Cash to Distribute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1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800" dirty="0" smtClean="0"/>
              <a:t>The Good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4470182"/>
              </p:ext>
            </p:extLst>
          </p:nvPr>
        </p:nvGraphicFramePr>
        <p:xfrm>
          <a:off x="0" y="2057400"/>
          <a:ext cx="8839201" cy="405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199"/>
                <a:gridCol w="1143000"/>
                <a:gridCol w="1482214"/>
                <a:gridCol w="1354394"/>
                <a:gridCol w="1354394"/>
              </a:tblGrid>
              <a:tr h="215085">
                <a:tc>
                  <a:txBody>
                    <a:bodyPr/>
                    <a:lstStyle/>
                    <a:p>
                      <a:pPr algn="l" fontAlgn="b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dirty="0">
                          <a:effectLst/>
                        </a:rPr>
                        <a:t>GP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dirty="0">
                          <a:effectLst/>
                        </a:rPr>
                        <a:t>LP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400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effectLst/>
                        </a:rPr>
                        <a:t>Capital </a:t>
                      </a:r>
                      <a:r>
                        <a:rPr lang="en-US" sz="1800" b="0" u="none" strike="noStrike" dirty="0">
                          <a:effectLst/>
                        </a:rPr>
                        <a:t>Account Prior to Sale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$     </a:t>
                      </a:r>
                      <a:r>
                        <a:rPr lang="en-US" sz="1900" b="0" u="none" strike="noStrike" dirty="0">
                          <a:effectLst/>
                        </a:rPr>
                        <a:t>(25,000)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$  </a:t>
                      </a:r>
                      <a:r>
                        <a:rPr lang="en-US" sz="1900" b="0" u="none" strike="noStrike" dirty="0">
                          <a:effectLst/>
                        </a:rPr>
                        <a:t>(575,000)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dirty="0" smtClean="0">
                          <a:effectLst/>
                        </a:rPr>
                        <a:t>$  (600,000)</a:t>
                      </a:r>
                      <a:endParaRPr lang="en-US" sz="1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4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on Sale: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$5,500,000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290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 smtClean="0">
                          <a:effectLst/>
                        </a:rPr>
                        <a:t>Gain Alloc. to</a:t>
                      </a:r>
                      <a:r>
                        <a:rPr lang="en-US" sz="1800" b="0" u="none" strike="noStrike" baseline="0" dirty="0" smtClean="0">
                          <a:effectLst/>
                        </a:rPr>
                        <a:t> Offset Negative Capital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     25,000</a:t>
                      </a:r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</a:t>
                      </a:r>
                      <a:r>
                        <a:rPr lang="en-US" sz="1900" b="0" u="sng" strike="noStrike" dirty="0" smtClean="0">
                          <a:effectLst/>
                        </a:rPr>
                        <a:t>575,000</a:t>
                      </a:r>
                      <a:r>
                        <a:rPr lang="en-US" sz="1900" b="0" u="none" strike="noStrike" dirty="0" smtClean="0">
                          <a:effectLst/>
                        </a:rPr>
                        <a:t>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 smtClean="0">
                          <a:effectLst/>
                        </a:rPr>
                        <a:t>       600,000</a:t>
                      </a:r>
                      <a:r>
                        <a:rPr lang="en-US" sz="1900" b="0" u="none" strike="noStrike" dirty="0" smtClean="0">
                          <a:effectLst/>
                        </a:rPr>
                        <a:t>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29526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dirty="0" smtClean="0">
                          <a:effectLst/>
                        </a:rPr>
                        <a:t>Capital Account After Initial Alloc.</a:t>
                      </a:r>
                      <a:endParaRPr lang="en-US" sz="1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-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2857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462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Alloc. to</a:t>
                      </a:r>
                      <a:r>
                        <a:rPr lang="en-US" sz="1900" b="0" u="none" strike="noStrike" baseline="0" dirty="0" smtClean="0">
                          <a:effectLst/>
                        </a:rPr>
                        <a:t> Follow Partner Split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9144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4,719,615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180,385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4,900,000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299056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Gain Reallocation For LP Exit Taxes* (Assume 35%)</a:t>
                      </a:r>
                    </a:p>
                  </a:txBody>
                  <a:tcPr marL="9525" marR="9525" marT="9527" marB="182891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 smtClean="0">
                          <a:effectLst/>
                        </a:rPr>
                        <a:t>      (309,615)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18289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</a:t>
                      </a:r>
                      <a:r>
                        <a:rPr lang="en-US" sz="1900" b="0" u="sng" strike="noStrike" dirty="0" smtClean="0">
                          <a:effectLst/>
                        </a:rPr>
                        <a:t>   309,615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182891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-</a:t>
                      </a:r>
                      <a:endParaRPr lang="en-US" sz="1900" b="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182891" anchor="b"/>
                </a:tc>
              </a:tr>
              <a:tr h="2742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Capital Account Before Liquidating Distribution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4,410,000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490,000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4,900,000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/>
                </a:tc>
              </a:tr>
              <a:tr h="2799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Distributed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4,410,000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490,000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  4,900,000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4006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Split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90%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225056" y="5969000"/>
            <a:ext cx="762000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dirty="0" smtClean="0"/>
              <a:t>*Exit tax based on negative LP capital (also includes tax on distributions for exit tax)</a:t>
            </a:r>
            <a:endParaRPr lang="en-US" sz="1800" dirty="0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400300" y="152400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(Because 90/10 Cash Split Satisfied)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24425" y="5372100"/>
            <a:ext cx="1335024" cy="28575"/>
            <a:chOff x="4648200" y="5410200"/>
            <a:chExt cx="1219200" cy="285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648200" y="5410200"/>
              <a:ext cx="1219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8200" y="5438775"/>
              <a:ext cx="1219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442329" y="5372100"/>
            <a:ext cx="1188720" cy="28575"/>
            <a:chOff x="4648200" y="5410200"/>
            <a:chExt cx="1219200" cy="2857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648200" y="5410200"/>
              <a:ext cx="1219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48200" y="5438775"/>
              <a:ext cx="1219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783830" y="5372100"/>
            <a:ext cx="1188720" cy="28575"/>
            <a:chOff x="4648200" y="5410200"/>
            <a:chExt cx="1219200" cy="2857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648200" y="5410200"/>
              <a:ext cx="1219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48200" y="5438775"/>
              <a:ext cx="12192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76950" y="6387969"/>
            <a:ext cx="2895600" cy="365125"/>
          </a:xfrm>
        </p:spPr>
        <p:txBody>
          <a:bodyPr/>
          <a:lstStyle/>
          <a:p>
            <a:r>
              <a:rPr lang="en-US" dirty="0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84605"/>
              </p:ext>
            </p:extLst>
          </p:nvPr>
        </p:nvGraphicFramePr>
        <p:xfrm>
          <a:off x="1295400" y="1676400"/>
          <a:ext cx="6324600" cy="4015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8792"/>
                <a:gridCol w="843280"/>
                <a:gridCol w="288718"/>
                <a:gridCol w="1903810"/>
              </a:tblGrid>
              <a:tr h="861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fontAlgn="b"/>
                      <a:r>
                        <a:rPr lang="en-US" sz="1900" b="1" u="none" strike="noStrike" dirty="0" smtClean="0">
                          <a:effectLst/>
                        </a:rPr>
                        <a:t>Gain Including</a:t>
                      </a:r>
                      <a:r>
                        <a:rPr lang="en-US" sz="19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900" b="1" u="none" strike="noStrike" baseline="0" dirty="0" smtClean="0">
                          <a:effectLst/>
                        </a:rPr>
                        <a:t>Exit Tax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dirty="0" smtClean="0">
                          <a:effectLst/>
                        </a:rPr>
                        <a:t>Tax </a:t>
                      </a:r>
                      <a:r>
                        <a:rPr lang="en-US" sz="1900" b="1" u="none" strike="noStrike" dirty="0">
                          <a:effectLst/>
                        </a:rPr>
                        <a:t>Rate 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1" u="none" strike="noStrike" dirty="0">
                          <a:effectLst/>
                        </a:rPr>
                        <a:t> </a:t>
                      </a:r>
                      <a:r>
                        <a:rPr lang="en-US" sz="1900" b="1" u="none" strike="noStrike" dirty="0" smtClean="0">
                          <a:effectLst/>
                        </a:rPr>
                        <a:t>Exit </a:t>
                      </a:r>
                      <a:r>
                        <a:rPr lang="en-US" sz="1900" b="1" u="none" strike="noStrike" dirty="0">
                          <a:effectLst/>
                        </a:rPr>
                        <a:t>Tax 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575,000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201,250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776,250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70,438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235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846,688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24,653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211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871,341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8,629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142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879,969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3,020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149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882,989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1,057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157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884,046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370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164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 smtClean="0">
                          <a:effectLst/>
                        </a:rPr>
                        <a:t>884,416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35%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129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2388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iterations are not shown                                            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434337">
                <a:tc gridSpan="3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Exit</a:t>
                      </a:r>
                      <a:r>
                        <a:rPr lang="en-US" sz="19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           </a:t>
                      </a:r>
                      <a:r>
                        <a:rPr lang="en-US" sz="1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309,615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Calculations to Determine LP’s Exit Tax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629400" y="4924425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693478" y="5648325"/>
            <a:ext cx="900545" cy="28575"/>
            <a:chOff x="6781800" y="5076825"/>
            <a:chExt cx="990600" cy="285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781800" y="5076825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81800" y="5105400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446598"/>
              </p:ext>
            </p:extLst>
          </p:nvPr>
        </p:nvGraphicFramePr>
        <p:xfrm>
          <a:off x="1524000" y="2311401"/>
          <a:ext cx="6096000" cy="233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446031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Gain Divided by (One Less Tax Rate)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2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effectLst/>
                        </a:rPr>
                        <a:t>575,000 / (1 - .</a:t>
                      </a:r>
                      <a:r>
                        <a:rPr lang="en-US" sz="2400" b="0" u="none" strike="noStrike" dirty="0">
                          <a:effectLst/>
                        </a:rPr>
                        <a:t>35</a:t>
                      </a:r>
                      <a:r>
                        <a:rPr lang="en-US" sz="2400" b="0" u="none" strike="noStrike" dirty="0" smtClean="0">
                          <a:effectLst/>
                        </a:rPr>
                        <a:t>) =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 smtClean="0">
                          <a:effectLst/>
                        </a:rPr>
                        <a:t>884,615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4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effectLst/>
                        </a:rPr>
                        <a:t>Less Phantom 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sng" strike="noStrike" dirty="0" smtClean="0">
                          <a:effectLst/>
                        </a:rPr>
                        <a:t>              (</a:t>
                      </a:r>
                      <a:r>
                        <a:rPr lang="en-US" sz="2400" b="0" u="sng" strike="noStrike" dirty="0">
                          <a:effectLst/>
                        </a:rPr>
                        <a:t>575,000)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63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effectLst/>
                        </a:rPr>
                        <a:t>Exit Tax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>
                          <a:effectLst/>
                        </a:rPr>
                        <a:t>                    </a:t>
                      </a:r>
                      <a:r>
                        <a:rPr lang="en-US" sz="2400" b="0" u="none" strike="noStrike" baseline="0" dirty="0">
                          <a:effectLst/>
                        </a:rPr>
                        <a:t>  309,615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Alternative LP Exit Tax Calculation</a:t>
            </a:r>
            <a:endParaRPr lang="en-US" sz="32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257800" y="4514849"/>
            <a:ext cx="2352675" cy="27432"/>
            <a:chOff x="5791200" y="5684300"/>
            <a:chExt cx="990600" cy="307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791200" y="5715000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791200" y="5684300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LP’s Schedule K-1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1689100"/>
            <a:ext cx="7969250" cy="4380513"/>
            <a:chOff x="381000" y="1689100"/>
            <a:chExt cx="7969250" cy="43805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230" t="49780" r="12086" b="16537"/>
            <a:stretch/>
          </p:blipFill>
          <p:spPr bwMode="auto">
            <a:xfrm>
              <a:off x="381000" y="1689100"/>
              <a:ext cx="7969250" cy="4380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81000" y="6069612"/>
              <a:ext cx="79692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74323" y="2113919"/>
            <a:ext cx="219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(575,000)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626956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           -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74323" y="3119399"/>
            <a:ext cx="219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1,065,000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574323" y="3598575"/>
            <a:ext cx="219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490,000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4038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           -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" y="498792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X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Not-So-Good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4257293"/>
              </p:ext>
            </p:extLst>
          </p:nvPr>
        </p:nvGraphicFramePr>
        <p:xfrm>
          <a:off x="0" y="3124200"/>
          <a:ext cx="8077199" cy="1119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599"/>
                <a:gridCol w="203970"/>
                <a:gridCol w="1909794"/>
                <a:gridCol w="1924836"/>
              </a:tblGrid>
              <a:tr h="4421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GP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effectLst/>
                        </a:rPr>
                        <a:t>LP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16742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effectLst/>
                        </a:rPr>
                        <a:t>Capital </a:t>
                      </a:r>
                      <a:r>
                        <a:rPr lang="en-US" sz="2400" b="0" u="none" strike="noStrike" dirty="0">
                          <a:effectLst/>
                        </a:rPr>
                        <a:t>Account Prior to Sale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 smtClean="0">
                          <a:effectLst/>
                        </a:rPr>
                        <a:t>$        (25,000</a:t>
                      </a:r>
                      <a:r>
                        <a:rPr lang="en-US" sz="2400" b="0" u="none" strike="noStrike" dirty="0">
                          <a:effectLst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u="none" strike="noStrike" dirty="0" smtClean="0">
                          <a:effectLst/>
                        </a:rPr>
                        <a:t>$      </a:t>
                      </a:r>
                      <a:r>
                        <a:rPr lang="en-US" sz="2400" b="0" u="none" strike="noStrike" dirty="0">
                          <a:effectLst/>
                        </a:rPr>
                        <a:t>2,300,000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400300" y="190500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Capital Accounts Pre Sale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Not-So-Good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200077"/>
              </p:ext>
            </p:extLst>
          </p:nvPr>
        </p:nvGraphicFramePr>
        <p:xfrm>
          <a:off x="0" y="2006600"/>
          <a:ext cx="7772399" cy="3044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5999"/>
                <a:gridCol w="1468800"/>
                <a:gridCol w="1468800"/>
                <a:gridCol w="1468800"/>
              </a:tblGrid>
              <a:tr h="502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Sales Price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$11,300,000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386221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Fixed Assets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$11,500,000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Less </a:t>
                      </a:r>
                      <a:r>
                        <a:rPr lang="en-US" sz="2100" b="0" u="none" strike="noStrike" dirty="0" smtClean="0">
                          <a:effectLst/>
                        </a:rPr>
                        <a:t>Acc. </a:t>
                      </a:r>
                      <a:r>
                        <a:rPr lang="en-US" sz="2100" b="0" u="none" strike="noStrike" dirty="0">
                          <a:effectLst/>
                        </a:rPr>
                        <a:t>Depreciation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 </a:t>
                      </a:r>
                      <a:r>
                        <a:rPr lang="en-US" sz="2100" b="0" u="none" strike="noStrike" dirty="0" smtClean="0">
                          <a:effectLst/>
                        </a:rPr>
                        <a:t>(3,825,000</a:t>
                      </a:r>
                      <a:r>
                        <a:rPr lang="en-US" sz="2100" b="0" u="none" strike="noStrike" dirty="0">
                          <a:effectLst/>
                        </a:rPr>
                        <a:t>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  7,675,000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356232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Land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 </a:t>
                      </a:r>
                      <a:r>
                        <a:rPr lang="en-US" sz="2100" b="0" u="none" strike="noStrike" dirty="0" smtClean="0">
                          <a:effectLst/>
                        </a:rPr>
                        <a:t>1,700,000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Basis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sng" strike="noStrike" dirty="0">
                          <a:effectLst/>
                        </a:rPr>
                        <a:t>   </a:t>
                      </a:r>
                      <a:r>
                        <a:rPr lang="en-US" sz="2100" b="0" u="sng" strike="noStrike" dirty="0" smtClean="0">
                          <a:effectLst/>
                        </a:rPr>
                        <a:t>  9,375,000 </a:t>
                      </a:r>
                      <a:endParaRPr lang="en-US" sz="21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b"/>
                </a:tc>
              </a:tr>
              <a:tr h="454055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Gain (Loss) on Sale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   1,925,000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010400" y="4991099"/>
            <a:ext cx="1438275" cy="27432"/>
            <a:chOff x="7010400" y="6134100"/>
            <a:chExt cx="1295400" cy="381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010400" y="6134100"/>
              <a:ext cx="1295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010400" y="6172200"/>
              <a:ext cx="1295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Not-So-Good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676586"/>
              </p:ext>
            </p:extLst>
          </p:nvPr>
        </p:nvGraphicFramePr>
        <p:xfrm>
          <a:off x="1012773" y="2286000"/>
          <a:ext cx="7241134" cy="2590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5922"/>
                <a:gridCol w="902678"/>
                <a:gridCol w="1600200"/>
                <a:gridCol w="1602334"/>
              </a:tblGrid>
              <a:tr h="380999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Sales Price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 $  </a:t>
                      </a:r>
                      <a:r>
                        <a:rPr lang="en-US" sz="2100" b="0" u="none" strike="noStrike" dirty="0" smtClean="0">
                          <a:effectLst/>
                        </a:rPr>
                        <a:t>11,300,000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19151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80112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First Mortgage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    6,750,000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41881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Second Mortgage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       250,000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      </a:t>
                      </a:r>
                      <a:r>
                        <a:rPr lang="en-US" sz="21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100" b="0" u="none" strike="noStrike" dirty="0" smtClean="0">
                          <a:effectLst/>
                        </a:rPr>
                        <a:t>7,000,000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Transaction Costs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sng" strike="noStrike" dirty="0">
                          <a:effectLst/>
                        </a:rPr>
                        <a:t>        </a:t>
                      </a:r>
                      <a:r>
                        <a:rPr lang="en-US" sz="2100" b="0" u="sng" strike="noStrike" dirty="0" smtClean="0">
                          <a:effectLst/>
                        </a:rPr>
                        <a:t> 100,000 </a:t>
                      </a:r>
                      <a:endParaRPr lang="en-US" sz="21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  <a:tr h="280033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sng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7,100,000</a:t>
                      </a:r>
                      <a:endParaRPr lang="en-US" sz="2100" b="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b"/>
                </a:tc>
              </a:tr>
              <a:tr h="40766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Cash to </a:t>
                      </a:r>
                      <a:r>
                        <a:rPr lang="en-US" sz="2100" b="0" u="none" strike="noStrike" dirty="0" smtClean="0">
                          <a:effectLst/>
                        </a:rPr>
                        <a:t>Distribute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  4,200,000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ctr"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651573" y="4839842"/>
            <a:ext cx="1600200" cy="27432"/>
            <a:chOff x="6610350" y="6134100"/>
            <a:chExt cx="1314450" cy="381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610350" y="6134100"/>
              <a:ext cx="13144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610350" y="6172200"/>
              <a:ext cx="13144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Not-So-Good</a:t>
            </a:r>
            <a:endParaRPr lang="en-US" sz="24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5182785"/>
              </p:ext>
            </p:extLst>
          </p:nvPr>
        </p:nvGraphicFramePr>
        <p:xfrm>
          <a:off x="0" y="2001838"/>
          <a:ext cx="8686801" cy="4170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7248"/>
                <a:gridCol w="268501"/>
                <a:gridCol w="1263535"/>
                <a:gridCol w="1386729"/>
                <a:gridCol w="1320394"/>
                <a:gridCol w="1320394"/>
              </a:tblGrid>
              <a:tr h="356990">
                <a:tc gridSpan="2"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GP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u="none" strike="noStrike" dirty="0">
                          <a:effectLst/>
                        </a:rPr>
                        <a:t>LP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871" marR="9871" marT="9525" marB="0" anchor="b"/>
                </a:tc>
              </a:tr>
              <a:tr h="2343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Capital </a:t>
                      </a:r>
                      <a:r>
                        <a:rPr lang="en-US" sz="1900" b="0" u="none" strike="noStrike" dirty="0">
                          <a:effectLst/>
                        </a:rPr>
                        <a:t>Account Prior to Sale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$     (25,000</a:t>
                      </a:r>
                      <a:r>
                        <a:rPr lang="en-US" sz="1900" b="0" u="none" strike="noStrike" dirty="0">
                          <a:effectLst/>
                        </a:rPr>
                        <a:t>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$  </a:t>
                      </a:r>
                      <a:r>
                        <a:rPr lang="en-US" sz="1900" b="0" u="none" strike="noStrike" dirty="0">
                          <a:effectLst/>
                        </a:rPr>
                        <a:t>2,300,000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dirty="0" smtClean="0">
                          <a:effectLst/>
                        </a:rPr>
                        <a:t> $  2,275,000 </a:t>
                      </a:r>
                      <a:endParaRPr lang="en-US" sz="1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</a:tr>
              <a:tr h="163830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5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2990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on Sale: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$ </a:t>
                      </a:r>
                      <a:r>
                        <a:rPr lang="en-US" sz="1900" b="0" u="none" strike="noStrike" dirty="0" smtClean="0">
                          <a:effectLst/>
                        </a:rPr>
                        <a:t>1,925,000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533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Alloc. to</a:t>
                      </a:r>
                      <a:r>
                        <a:rPr lang="en-US" sz="1900" b="0" u="none" strike="noStrike" baseline="0" dirty="0" smtClean="0">
                          <a:effectLst/>
                        </a:rPr>
                        <a:t> Offset Negative Capital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</a:t>
                      </a:r>
                      <a:r>
                        <a:rPr lang="en-US" sz="1900" b="0" u="sng" strike="noStrike" dirty="0" smtClean="0">
                          <a:effectLst/>
                        </a:rPr>
                        <a:t>     25,000 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         </a:t>
                      </a:r>
                      <a:r>
                        <a:rPr lang="en-US" sz="1900" b="0" u="sng" strike="noStrike" dirty="0" smtClean="0">
                          <a:effectLst/>
                        </a:rPr>
                        <a:t>  -   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sng" strike="noStrike" dirty="0" smtClean="0">
                          <a:effectLst/>
                        </a:rPr>
                        <a:t>         25,000 </a:t>
                      </a:r>
                      <a:endParaRPr lang="en-US" sz="1900" b="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325755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dirty="0" smtClean="0">
                          <a:effectLst/>
                        </a:rPr>
                        <a:t>Capital Account After Initial Alloc.</a:t>
                      </a:r>
                      <a:endParaRPr lang="en-US" sz="1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-  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2,300,000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none" strike="noStrike" dirty="0" smtClean="0">
                          <a:effectLst/>
                        </a:rPr>
                        <a:t>2,300,000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179070">
                <a:tc gridSpan="2"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1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1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1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100" b="0" dirty="0"/>
                    </a:p>
                  </a:txBody>
                  <a:tcPr marL="9871" marR="9871" marT="9525" marB="0" anchor="b"/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dirty="0" smtClean="0">
                          <a:effectLst/>
                        </a:rPr>
                        <a:t>Gain Alloc. to Follow</a:t>
                      </a:r>
                      <a:r>
                        <a:rPr lang="en-US" sz="1800" b="0" u="none" strike="noStrike" baseline="0" dirty="0" smtClean="0">
                          <a:effectLst/>
                        </a:rPr>
                        <a:t> Partners Split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b="0" dirty="0"/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1,900,000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      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-  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none" strike="noStrike" dirty="0" smtClean="0">
                          <a:effectLst/>
                        </a:rPr>
                        <a:t>   1,900,000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3257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smtClean="0">
                          <a:effectLst/>
                        </a:rPr>
                        <a:t>Gain Reallocation</a:t>
                      </a:r>
                      <a:r>
                        <a:rPr lang="en-US" sz="1600" b="0" u="none" strike="noStrike" baseline="0" dirty="0" smtClean="0">
                          <a:effectLst/>
                        </a:rPr>
                        <a:t> For LP Exit Taxes (Assume 35%)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           </a:t>
                      </a:r>
                      <a:r>
                        <a:rPr lang="en-US" sz="1900" b="0" u="sng" strike="noStrike" dirty="0" smtClean="0">
                          <a:effectLst/>
                        </a:rPr>
                        <a:t> -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           -   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sng" strike="noStrike" dirty="0" smtClean="0">
                          <a:effectLst/>
                        </a:rPr>
                        <a:t>                  -  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 gridSpan="2"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05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  <a:tr h="3352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Capital Account Before Liquidating Distribution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1,900,000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2,300,000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4,200,000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ctr"/>
                </a:tc>
              </a:tr>
              <a:tr h="36004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Distributed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1,900,000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2,300,000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   </a:t>
                      </a:r>
                      <a:r>
                        <a:rPr lang="en-US" sz="1900" b="0" u="none" strike="noStrike" dirty="0" smtClean="0">
                          <a:effectLst/>
                        </a:rPr>
                        <a:t>4,200,000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871" marR="9871" marT="9525" marB="0" anchor="b"/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Split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45%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55%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100%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71" marR="9871" marT="9525" marB="0" anchor="b"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133975" y="5486400"/>
            <a:ext cx="1104900" cy="28575"/>
            <a:chOff x="4785619" y="5762625"/>
            <a:chExt cx="1104900" cy="285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785619" y="5762625"/>
              <a:ext cx="11049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85619" y="5791200"/>
              <a:ext cx="11049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752600" y="1504890"/>
            <a:ext cx="563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Because 90/10 Cash Split Not Fully Satisfied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57950" y="5486400"/>
            <a:ext cx="1104900" cy="28575"/>
            <a:chOff x="4785619" y="5762625"/>
            <a:chExt cx="1104900" cy="2857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785619" y="5762625"/>
              <a:ext cx="11049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785619" y="5791200"/>
              <a:ext cx="11049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772400" y="5486400"/>
            <a:ext cx="1104900" cy="28575"/>
            <a:chOff x="4785619" y="5762625"/>
            <a:chExt cx="1104900" cy="2857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785619" y="5762625"/>
              <a:ext cx="11049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85619" y="5791200"/>
              <a:ext cx="11049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000" y="1689100"/>
            <a:ext cx="7969250" cy="4380513"/>
            <a:chOff x="381000" y="1689100"/>
            <a:chExt cx="7969250" cy="4380513"/>
          </a:xfrm>
          <a:effectLst>
            <a:outerShdw blurRad="139700" dist="12700" dir="3000000" sx="101000" sy="101000" algn="tl" rotWithShape="0">
              <a:prstClr val="black">
                <a:alpha val="49000"/>
              </a:prstClr>
            </a:outerShdw>
          </a:effectLst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230" t="49780" r="12086" b="16537"/>
            <a:stretch/>
          </p:blipFill>
          <p:spPr bwMode="auto">
            <a:xfrm>
              <a:off x="381000" y="1689100"/>
              <a:ext cx="7969250" cy="4380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81000" y="6069612"/>
              <a:ext cx="7969250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LP’s Schedule K-1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96465" y="2220897"/>
            <a:ext cx="192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2,300,000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55259" y="262695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-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5259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-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" y="4978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X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73794" y="31193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96465" y="3600450"/>
            <a:ext cx="192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2,300,000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65564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Early Buyout of LP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201103"/>
              </p:ext>
            </p:extLst>
          </p:nvPr>
        </p:nvGraphicFramePr>
        <p:xfrm>
          <a:off x="228600" y="1498600"/>
          <a:ext cx="86868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Ugly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3384707"/>
              </p:ext>
            </p:extLst>
          </p:nvPr>
        </p:nvGraphicFramePr>
        <p:xfrm>
          <a:off x="0" y="2717800"/>
          <a:ext cx="8153400" cy="93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0"/>
                <a:gridCol w="190500"/>
                <a:gridCol w="1676400"/>
                <a:gridCol w="1866900"/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dirty="0">
                          <a:effectLst/>
                        </a:rPr>
                        <a:t>GP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dirty="0">
                          <a:effectLst/>
                        </a:rPr>
                        <a:t>LP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3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</a:t>
                      </a:r>
                      <a:r>
                        <a:rPr lang="en-US" sz="2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 Prior to Sale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0" u="none" strike="noStrike" dirty="0">
                          <a:effectLst/>
                        </a:rPr>
                        <a:t> $ </a:t>
                      </a:r>
                      <a:r>
                        <a:rPr lang="en-US" sz="2300" b="0" u="none" strike="noStrike" dirty="0" smtClean="0">
                          <a:effectLst/>
                        </a:rPr>
                        <a:t>(</a:t>
                      </a:r>
                      <a:r>
                        <a:rPr lang="en-US" sz="2300" b="0" u="none" strike="noStrike" dirty="0">
                          <a:effectLst/>
                        </a:rPr>
                        <a:t>450,000)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0" u="none" strike="noStrike" dirty="0">
                          <a:effectLst/>
                        </a:rPr>
                        <a:t> </a:t>
                      </a:r>
                      <a:r>
                        <a:rPr lang="en-US" sz="2300" b="0" u="none" strike="noStrike" dirty="0" smtClean="0">
                          <a:effectLst/>
                        </a:rPr>
                        <a:t>$</a:t>
                      </a:r>
                      <a:r>
                        <a:rPr lang="en-US" sz="23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300" b="0" u="none" strike="noStrike" dirty="0" smtClean="0">
                          <a:effectLst/>
                        </a:rPr>
                        <a:t>(</a:t>
                      </a:r>
                      <a:r>
                        <a:rPr lang="en-US" sz="2300" b="0" u="none" strike="noStrike" dirty="0">
                          <a:effectLst/>
                        </a:rPr>
                        <a:t>1,500,000)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400300" y="18096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Capital Accounts Pre Sale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Ugly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9032908"/>
              </p:ext>
            </p:extLst>
          </p:nvPr>
        </p:nvGraphicFramePr>
        <p:xfrm>
          <a:off x="0" y="1905000"/>
          <a:ext cx="8534400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6000"/>
                <a:gridCol w="1612800"/>
                <a:gridCol w="1612800"/>
                <a:gridCol w="1612800"/>
              </a:tblGrid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Sales Price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</a:t>
                      </a:r>
                      <a:r>
                        <a:rPr lang="en-US" sz="2100" b="0" u="none" strike="noStrike" dirty="0" smtClean="0">
                          <a:effectLst/>
                        </a:rPr>
                        <a:t>8,800,000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Fixed Assets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$14,000,000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36375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Less </a:t>
                      </a:r>
                      <a:r>
                        <a:rPr lang="en-US" sz="2100" b="0" u="none" strike="noStrike" dirty="0" smtClean="0">
                          <a:effectLst/>
                        </a:rPr>
                        <a:t>Acc. </a:t>
                      </a:r>
                      <a:r>
                        <a:rPr lang="en-US" sz="2100" b="0" u="none" strike="noStrike" dirty="0">
                          <a:effectLst/>
                        </a:rPr>
                        <a:t>Depreciation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</a:t>
                      </a:r>
                      <a:r>
                        <a:rPr lang="en-US" sz="2100" b="0" u="none" strike="noStrike" dirty="0" smtClean="0">
                          <a:effectLst/>
                        </a:rPr>
                        <a:t>(</a:t>
                      </a:r>
                      <a:r>
                        <a:rPr lang="en-US" sz="2100" b="0" u="none" strike="noStrike" dirty="0">
                          <a:effectLst/>
                        </a:rPr>
                        <a:t>7,800,000)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 smtClean="0">
                          <a:effectLst/>
                        </a:rPr>
                        <a:t>$ </a:t>
                      </a:r>
                      <a:r>
                        <a:rPr lang="en-US" sz="2100" b="0" u="none" strike="noStrike" dirty="0">
                          <a:effectLst/>
                        </a:rPr>
                        <a:t>6,200,000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322043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373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Land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       </a:t>
                      </a:r>
                      <a:r>
                        <a:rPr lang="en-US" sz="2100" b="0" u="none" strike="noStrike" dirty="0" smtClean="0">
                          <a:effectLst/>
                        </a:rPr>
                        <a:t>600,000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Basis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sng" strike="noStrike" dirty="0" smtClean="0">
                          <a:effectLst/>
                        </a:rPr>
                        <a:t>       6,800,000 </a:t>
                      </a:r>
                      <a:endParaRPr lang="en-US" sz="21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dirty="0">
                          <a:effectLst/>
                        </a:rPr>
                        <a:t>Gain (Loss) on Sale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dirty="0">
                          <a:effectLst/>
                        </a:rPr>
                        <a:t> $    2,000,000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3" marB="0" anchor="ctr"/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239000" y="4657725"/>
            <a:ext cx="1571625" cy="27432"/>
            <a:chOff x="7239000" y="6375400"/>
            <a:chExt cx="1314450" cy="25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239000" y="6400800"/>
              <a:ext cx="13144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239000" y="6375400"/>
              <a:ext cx="13144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Ugly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7384497"/>
              </p:ext>
            </p:extLst>
          </p:nvPr>
        </p:nvGraphicFramePr>
        <p:xfrm>
          <a:off x="0" y="1905000"/>
          <a:ext cx="8229600" cy="3145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4000"/>
                <a:gridCol w="1555200"/>
                <a:gridCol w="1555200"/>
                <a:gridCol w="1555200"/>
              </a:tblGrid>
              <a:tr h="373455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baseline="0" dirty="0">
                          <a:effectLst/>
                        </a:rPr>
                        <a:t>Sales Price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baseline="0" dirty="0">
                          <a:effectLst/>
                        </a:rPr>
                        <a:t> $ </a:t>
                      </a:r>
                      <a:r>
                        <a:rPr lang="en-US" sz="2100" b="0" u="none" strike="noStrike" baseline="0" dirty="0" smtClean="0">
                          <a:effectLst/>
                        </a:rPr>
                        <a:t>8,800,000 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01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159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baseline="0" dirty="0">
                          <a:effectLst/>
                        </a:rPr>
                        <a:t>First Mortgage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baseline="0" dirty="0">
                          <a:effectLst/>
                        </a:rPr>
                        <a:t> $ </a:t>
                      </a:r>
                      <a:r>
                        <a:rPr lang="en-US" sz="2100" b="0" u="none" strike="noStrike" baseline="0" dirty="0" smtClean="0">
                          <a:effectLst/>
                        </a:rPr>
                        <a:t>7,635,000 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5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baseline="0" dirty="0">
                          <a:effectLst/>
                        </a:rPr>
                        <a:t>Second Mortgage(s)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baseline="0" dirty="0" smtClean="0">
                          <a:effectLst/>
                        </a:rPr>
                        <a:t>1,015,000 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baseline="0" dirty="0" smtClean="0">
                          <a:effectLst/>
                        </a:rPr>
                        <a:t>8,650,000 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449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0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baseline="0" dirty="0">
                          <a:effectLst/>
                        </a:rPr>
                        <a:t>Transaction Costs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sng" strike="noStrike" baseline="0" dirty="0" smtClean="0">
                          <a:effectLst/>
                        </a:rPr>
                        <a:t>        100,000 </a:t>
                      </a:r>
                      <a:endParaRPr lang="en-US" sz="2100" b="0" i="0" u="sng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533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sng" strike="noStrike" baseline="0" dirty="0">
                          <a:effectLst/>
                        </a:rPr>
                        <a:t>  </a:t>
                      </a:r>
                      <a:r>
                        <a:rPr lang="en-US" sz="2000" b="0" u="sng" strike="noStrike" baseline="0" dirty="0" smtClean="0">
                          <a:effectLst/>
                        </a:rPr>
                        <a:t>    </a:t>
                      </a:r>
                      <a:r>
                        <a:rPr lang="en-US" sz="2100" b="0" u="sng" strike="noStrike" baseline="0" dirty="0" smtClean="0">
                          <a:effectLst/>
                        </a:rPr>
                        <a:t>8,750,000 </a:t>
                      </a:r>
                      <a:endParaRPr lang="en-US" sz="2100" b="0" i="0" u="sng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53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4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u="none" strike="noStrike" baseline="0" dirty="0">
                          <a:effectLst/>
                        </a:rPr>
                        <a:t>Cash to </a:t>
                      </a:r>
                      <a:r>
                        <a:rPr lang="en-US" sz="2100" b="0" u="none" strike="noStrike" baseline="0" dirty="0" smtClean="0">
                          <a:effectLst/>
                        </a:rPr>
                        <a:t>Distribute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u="none" strike="noStrike" baseline="0" dirty="0">
                          <a:effectLst/>
                        </a:rPr>
                        <a:t> $   </a:t>
                      </a:r>
                      <a:r>
                        <a:rPr lang="en-US" sz="2100" b="0" u="none" strike="noStrike" baseline="0" dirty="0" smtClean="0">
                          <a:effectLst/>
                        </a:rPr>
                        <a:t>50,000 </a:t>
                      </a:r>
                      <a:endParaRPr lang="en-US" sz="2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Ugly</a:t>
            </a:r>
            <a:endParaRPr lang="en-US" sz="24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7661091"/>
              </p:ext>
            </p:extLst>
          </p:nvPr>
        </p:nvGraphicFramePr>
        <p:xfrm>
          <a:off x="0" y="1747838"/>
          <a:ext cx="8686800" cy="4426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4064"/>
                <a:gridCol w="1380684"/>
                <a:gridCol w="1322652"/>
                <a:gridCol w="1397923"/>
                <a:gridCol w="1421477"/>
              </a:tblGrid>
              <a:tr h="267042">
                <a:tc>
                  <a:txBody>
                    <a:bodyPr/>
                    <a:lstStyle/>
                    <a:p>
                      <a:pPr algn="l" fontAlgn="b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dirty="0">
                          <a:effectLst/>
                        </a:rPr>
                        <a:t>GP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u="none" strike="noStrike" dirty="0">
                          <a:effectLst/>
                        </a:rPr>
                        <a:t>LP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2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Capital </a:t>
                      </a:r>
                      <a:r>
                        <a:rPr lang="en-US" sz="1900" b="0" u="none" strike="noStrike" dirty="0">
                          <a:effectLst/>
                        </a:rPr>
                        <a:t>Account Prior to Sale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$   (</a:t>
                      </a:r>
                      <a:r>
                        <a:rPr lang="en-US" sz="1900" b="0" u="none" strike="noStrike" dirty="0">
                          <a:effectLst/>
                        </a:rPr>
                        <a:t>450,000)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$ (</a:t>
                      </a:r>
                      <a:r>
                        <a:rPr lang="en-US" sz="1900" b="0" u="none" strike="noStrike" dirty="0">
                          <a:effectLst/>
                        </a:rPr>
                        <a:t>1,500,000)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dirty="0" smtClean="0">
                          <a:effectLst/>
                        </a:rPr>
                        <a:t> $ (1,950,000)</a:t>
                      </a:r>
                      <a:endParaRPr lang="en-US" sz="1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25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05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on Sale: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$</a:t>
                      </a:r>
                      <a:r>
                        <a:rPr lang="en-US" sz="1900" b="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900" b="0" u="none" strike="noStrike" dirty="0" smtClean="0">
                          <a:effectLst/>
                        </a:rPr>
                        <a:t>2,000,000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2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Alloc. to Offset Negative Capital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450,000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1,500,000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none" strike="noStrike" dirty="0" smtClean="0">
                          <a:effectLst/>
                        </a:rPr>
                        <a:t>1,950,000 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25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Alloc. to Follow Partner Split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50,000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-  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none" strike="noStrike" dirty="0" smtClean="0">
                          <a:effectLst/>
                        </a:rPr>
                        <a:t>50,000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255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 smtClean="0">
                          <a:effectLst/>
                        </a:rPr>
                        <a:t>Gain Reallocation For LP Exit Taxes* (Assume</a:t>
                      </a:r>
                      <a:r>
                        <a:rPr lang="en-US" sz="1900" b="0" u="none" strike="noStrike" baseline="0" dirty="0" smtClean="0">
                          <a:effectLst/>
                        </a:rPr>
                        <a:t> 35%)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  (807,692)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sng" strike="noStrike" dirty="0">
                          <a:effectLst/>
                        </a:rPr>
                        <a:t>          807,692 </a:t>
                      </a:r>
                      <a:endParaRPr lang="en-US" sz="1900" b="0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sng" strike="noStrike" dirty="0" smtClean="0">
                          <a:effectLst/>
                        </a:rPr>
                        <a:t>                                       -   </a:t>
                      </a:r>
                      <a:endParaRPr lang="en-US" sz="1900" b="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5818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255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dirty="0">
                          <a:effectLst/>
                        </a:rPr>
                        <a:t>Capital Account Before Liquidating Distribution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(</a:t>
                      </a:r>
                      <a:r>
                        <a:rPr lang="en-US" sz="1900" b="0" u="none" strike="noStrike" dirty="0">
                          <a:effectLst/>
                        </a:rPr>
                        <a:t>757,692)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807,692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none" strike="noStrike" dirty="0" smtClean="0">
                          <a:effectLst/>
                        </a:rPr>
                        <a:t>50,000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(Contributed) Distributed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(757,692</a:t>
                      </a:r>
                      <a:r>
                        <a:rPr lang="en-US" sz="1900" b="0" u="none" strike="noStrike" dirty="0">
                          <a:effectLst/>
                        </a:rPr>
                        <a:t>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dirty="0" smtClean="0">
                          <a:effectLst/>
                        </a:rPr>
                        <a:t>807,692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900" b="0" u="none" strike="noStrike" dirty="0" smtClean="0">
                          <a:effectLst/>
                        </a:rPr>
                        <a:t>50,000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670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Cash Split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-1,515%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1,615%</a:t>
                      </a:r>
                      <a:endParaRPr lang="en-US" sz="1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38700" y="5555555"/>
            <a:ext cx="1238250" cy="23615"/>
            <a:chOff x="4724400" y="5534025"/>
            <a:chExt cx="1238250" cy="285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724400" y="5534025"/>
              <a:ext cx="1238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24400" y="5562600"/>
              <a:ext cx="1238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362700" y="5555555"/>
            <a:ext cx="1114426" cy="23615"/>
            <a:chOff x="6096000" y="5534025"/>
            <a:chExt cx="1114426" cy="2857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096001" y="5534025"/>
              <a:ext cx="11144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096000" y="5562600"/>
              <a:ext cx="11144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itle 1"/>
          <p:cNvSpPr txBox="1">
            <a:spLocks/>
          </p:cNvSpPr>
          <p:nvPr/>
        </p:nvSpPr>
        <p:spPr>
          <a:xfrm>
            <a:off x="60341" y="6248400"/>
            <a:ext cx="611185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400" dirty="0" smtClean="0"/>
              <a:t>*Exit tax based on negative LP capital (also includes tax on distributions for exit tax)</a:t>
            </a:r>
            <a:endParaRPr lang="en-US" sz="1400" dirty="0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400300" y="14286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+mn-lt"/>
              </a:rPr>
              <a:t>(Because GP Contributes Cash)</a:t>
            </a:r>
            <a:endParaRPr lang="en-US" sz="2000" i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20025" y="5555555"/>
            <a:ext cx="1066802" cy="23615"/>
            <a:chOff x="7467599" y="5534025"/>
            <a:chExt cx="1066802" cy="2857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467600" y="5562600"/>
              <a:ext cx="10668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67599" y="5534025"/>
              <a:ext cx="10668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743699" y="6324600"/>
            <a:ext cx="2343445" cy="406400"/>
          </a:xfrm>
        </p:spPr>
        <p:txBody>
          <a:bodyPr/>
          <a:lstStyle/>
          <a:p>
            <a:r>
              <a:rPr lang="en-US" dirty="0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14526"/>
              </p:ext>
            </p:extLst>
          </p:nvPr>
        </p:nvGraphicFramePr>
        <p:xfrm>
          <a:off x="1219200" y="1752600"/>
          <a:ext cx="6172200" cy="3881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9544"/>
                <a:gridCol w="822960"/>
                <a:gridCol w="281762"/>
                <a:gridCol w="1857934"/>
              </a:tblGrid>
              <a:tr h="640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Gain Including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600" b="1" u="none" strike="noStrike" baseline="0" dirty="0" smtClean="0">
                          <a:effectLst/>
                        </a:rPr>
                        <a:t>Exit Tax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Tax </a:t>
                      </a:r>
                      <a:r>
                        <a:rPr lang="en-US" sz="1600" b="1" u="none" strike="noStrike" dirty="0">
                          <a:effectLst/>
                        </a:rPr>
                        <a:t>Rate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</a:rPr>
                        <a:t>Exit </a:t>
                      </a:r>
                      <a:r>
                        <a:rPr lang="en-US" sz="1600" b="1" u="none" strike="noStrike" dirty="0">
                          <a:effectLst/>
                        </a:rPr>
                        <a:t>Tax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2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1,500,000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 </a:t>
                      </a:r>
                      <a:r>
                        <a:rPr lang="en-US" sz="1600" b="0" u="none" strike="noStrike" dirty="0" smtClean="0">
                          <a:effectLst/>
                        </a:rPr>
                        <a:t>525,000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2,025,000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</a:t>
                      </a:r>
                      <a:r>
                        <a:rPr lang="en-US" sz="1600" b="0" u="none" strike="noStrike" dirty="0" smtClean="0">
                          <a:effectLst/>
                        </a:rPr>
                        <a:t>183,750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2,208,750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   </a:t>
                      </a:r>
                      <a:r>
                        <a:rPr lang="en-US" sz="1600" b="0" u="none" strike="noStrike" dirty="0" smtClean="0">
                          <a:effectLst/>
                        </a:rPr>
                        <a:t>64,313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2,273,063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 </a:t>
                      </a:r>
                      <a:r>
                        <a:rPr lang="en-US" sz="1600" b="0" u="none" strike="noStrike" dirty="0" smtClean="0">
                          <a:effectLst/>
                        </a:rPr>
                        <a:t>22,509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2,295,572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    </a:t>
                      </a:r>
                      <a:r>
                        <a:rPr lang="en-US" sz="1600" b="0" u="none" strike="noStrike" dirty="0" smtClean="0">
                          <a:effectLst/>
                        </a:rPr>
                        <a:t>7,878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2,303,450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     </a:t>
                      </a:r>
                      <a:r>
                        <a:rPr lang="en-US" sz="1600" b="0" u="none" strike="noStrike" baseline="0" dirty="0" smtClean="0">
                          <a:effectLst/>
                        </a:rPr>
                        <a:t>2,757</a:t>
                      </a:r>
                      <a:r>
                        <a:rPr lang="en-US" sz="1600" b="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2,306,208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        </a:t>
                      </a:r>
                      <a:r>
                        <a:rPr lang="en-US" sz="1600" b="0" u="none" strike="noStrike" dirty="0" smtClean="0">
                          <a:effectLst/>
                        </a:rPr>
                        <a:t>965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 smtClean="0">
                          <a:effectLst/>
                        </a:rPr>
                        <a:t>2,307,173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effectLst/>
                        </a:rPr>
                        <a:t>35%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8039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effectLst/>
                        </a:rPr>
                        <a:t>                 </a:t>
                      </a:r>
                      <a:r>
                        <a:rPr lang="en-US" sz="1600" b="0" u="heavy" strike="noStrike" baseline="0" dirty="0">
                          <a:effectLst/>
                        </a:rPr>
                        <a:t>        </a:t>
                      </a:r>
                      <a:r>
                        <a:rPr lang="en-US" sz="1600" b="0" u="heavy" strike="noStrike" baseline="0" dirty="0" smtClean="0">
                          <a:effectLst/>
                        </a:rPr>
                        <a:t>338</a:t>
                      </a:r>
                      <a:r>
                        <a:rPr lang="en-US" sz="1600" b="0" u="heavy" strike="noStrike" dirty="0" smtClean="0">
                          <a:effectLst/>
                        </a:rPr>
                        <a:t> </a:t>
                      </a:r>
                      <a:endParaRPr lang="en-US" sz="1600" b="0" i="0" u="heavy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2182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iterations are not shown                                                        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39" marR="8039" marT="8039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</a:tr>
              <a:tr h="429491">
                <a:tc gridSpan="3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Exit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</a:p>
                  </a:txBody>
                  <a:tcPr marL="8039" marR="8039" marT="8039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8039" marT="602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dbl" strike="noStrike" baseline="0" dirty="0" smtClean="0">
                          <a:effectLst/>
                        </a:rPr>
                        <a:t> </a:t>
                      </a:r>
                      <a:r>
                        <a:rPr lang="en-US" sz="1600" b="1" u="dbl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807,692</a:t>
                      </a: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39" marR="274320" marT="8039" marB="0" anchor="ctr"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5564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Calculations to Determine LP’s Exit Tax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82929"/>
              </p:ext>
            </p:extLst>
          </p:nvPr>
        </p:nvGraphicFramePr>
        <p:xfrm>
          <a:off x="1066800" y="2311401"/>
          <a:ext cx="7467600" cy="3454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800"/>
                <a:gridCol w="3733800"/>
              </a:tblGrid>
              <a:tr h="446031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Gain Divided by (One Less Tax Rate)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524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33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>
                          <a:effectLst/>
                        </a:rPr>
                        <a:t>1,500,000 / (1 - .</a:t>
                      </a:r>
                      <a:r>
                        <a:rPr lang="en-US" sz="2400" b="0" u="none" strike="noStrike" dirty="0">
                          <a:effectLst/>
                        </a:rPr>
                        <a:t>35</a:t>
                      </a:r>
                      <a:r>
                        <a:rPr lang="en-US" sz="2400" b="0" u="none" strike="noStrike" dirty="0" smtClean="0">
                          <a:effectLst/>
                        </a:rPr>
                        <a:t>) =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                   </a:t>
                      </a:r>
                      <a:r>
                        <a:rPr lang="en-US" sz="2400" b="0" u="none" strike="noStrike" dirty="0" smtClean="0">
                          <a:effectLst/>
                        </a:rPr>
                        <a:t>2,307,692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33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 Less </a:t>
                      </a:r>
                      <a:r>
                        <a:rPr lang="en-US" sz="2400" b="0" u="none" strike="noStrike" dirty="0" smtClean="0">
                          <a:effectLst/>
                        </a:rPr>
                        <a:t>Phantom 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                 </a:t>
                      </a:r>
                      <a:r>
                        <a:rPr lang="en-US" sz="2400" b="0" u="none" strike="noStrike" dirty="0" smtClean="0">
                          <a:effectLst/>
                        </a:rPr>
                        <a:t> </a:t>
                      </a:r>
                      <a:r>
                        <a:rPr lang="en-US" sz="2400" b="0" u="sng" strike="noStrike" dirty="0" smtClean="0">
                          <a:effectLst/>
                        </a:rPr>
                        <a:t>(1,500,000)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807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 </a:t>
                      </a:r>
                      <a:r>
                        <a:rPr lang="en-US" sz="2400" b="0" u="none" strike="noStrike" dirty="0" smtClean="0">
                          <a:effectLst/>
                        </a:rPr>
                        <a:t>Exit Tax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                  </a:t>
                      </a:r>
                      <a:r>
                        <a:rPr lang="en-US" sz="2400" b="0" u="dbl" strike="noStrike" dirty="0">
                          <a:effectLst/>
                        </a:rPr>
                        <a:t>  </a:t>
                      </a:r>
                      <a:r>
                        <a:rPr lang="en-US" sz="2400" b="0" u="dbl" strike="noStrike" baseline="0" dirty="0">
                          <a:effectLst/>
                        </a:rPr>
                        <a:t>  </a:t>
                      </a:r>
                      <a:r>
                        <a:rPr lang="en-US" sz="2400" b="0" u="dbl" strike="noStrike" baseline="0" dirty="0" smtClean="0">
                          <a:effectLst/>
                        </a:rPr>
                        <a:t>807,692 </a:t>
                      </a:r>
                      <a:endParaRPr lang="en-US" sz="2400" b="0" i="0" u="dbl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Alternative LP Exit Tax Calculation</a:t>
            </a:r>
            <a:endParaRPr 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7375" y="1689100"/>
            <a:ext cx="7969250" cy="4380513"/>
            <a:chOff x="587375" y="1689100"/>
            <a:chExt cx="7969250" cy="43805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230" t="49780" r="12086" b="16537"/>
            <a:stretch/>
          </p:blipFill>
          <p:spPr bwMode="auto">
            <a:xfrm>
              <a:off x="587375" y="1689100"/>
              <a:ext cx="7969250" cy="4380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587375" y="6069612"/>
              <a:ext cx="795528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LP’s Schedule K-1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734050" y="2113919"/>
            <a:ext cx="222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(1,500,000)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70140" y="2626956"/>
            <a:ext cx="167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           -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0140" y="4038600"/>
            <a:ext cx="167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           -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875" y="4949825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X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7999" y="31193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18797" y="3568815"/>
            <a:ext cx="222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   807,692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18797" y="3080039"/>
            <a:ext cx="222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2,307,692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Nonpayment of Deferred Fees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Suppose that it’s year 15, and the development fee is unpaid.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IRS may dispute if the development fee is eligible basis.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GP will often have to pay development fee as capital contribution by year 13 (</a:t>
            </a:r>
            <a:r>
              <a:rPr lang="en-US" dirty="0"/>
              <a:t>IRS </a:t>
            </a:r>
            <a:r>
              <a:rPr lang="en-US" dirty="0" smtClean="0"/>
              <a:t>TAM</a:t>
            </a:r>
            <a:r>
              <a:rPr lang="en-US" dirty="0"/>
              <a:t> </a:t>
            </a:r>
            <a:r>
              <a:rPr lang="en-US" dirty="0" smtClean="0"/>
              <a:t>200044004).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Developer (often also the GP) receives the cash back as payment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Developer recognizes income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No change in net cash for </a:t>
            </a:r>
            <a:r>
              <a:rPr lang="en-US" dirty="0" smtClean="0"/>
              <a:t>Developer (if also the GP)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sz="2400" dirty="0"/>
              <a:t>Losses could be allocated to </a:t>
            </a:r>
            <a:r>
              <a:rPr lang="en-US" sz="2400" dirty="0" smtClean="0"/>
              <a:t>GP </a:t>
            </a:r>
            <a:r>
              <a:rPr lang="en-US" sz="2400" dirty="0"/>
              <a:t>to </a:t>
            </a:r>
            <a:r>
              <a:rPr lang="en-US" sz="2400" dirty="0" smtClean="0"/>
              <a:t>offset income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Early Buyout of LP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699012"/>
              </p:ext>
            </p:extLst>
          </p:nvPr>
        </p:nvGraphicFramePr>
        <p:xfrm>
          <a:off x="228600" y="1676400"/>
          <a:ext cx="8686800" cy="4449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Right of First Refusal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798636"/>
            <a:ext cx="8686800" cy="48307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Under </a:t>
            </a:r>
            <a:r>
              <a:rPr lang="en-US" sz="2800" dirty="0"/>
              <a:t>IRC § 42(i)(7) n</a:t>
            </a:r>
            <a:r>
              <a:rPr lang="en-US" sz="2800" dirty="0" smtClean="0"/>
              <a:t>onprofits often can purchase the property for:</a:t>
            </a:r>
          </a:p>
          <a:p>
            <a:pPr lvl="1"/>
            <a:r>
              <a:rPr lang="en-US" sz="2800" dirty="0" smtClean="0"/>
              <a:t>Partnership debt; plus</a:t>
            </a:r>
          </a:p>
          <a:p>
            <a:pPr lvl="1"/>
            <a:r>
              <a:rPr lang="en-US" sz="2800" dirty="0" smtClean="0"/>
              <a:t>Exit taxes which includes:</a:t>
            </a:r>
          </a:p>
          <a:p>
            <a:pPr lvl="2"/>
            <a:r>
              <a:rPr lang="en-US" sz="2400" dirty="0"/>
              <a:t>Phantom income from negative capital account</a:t>
            </a:r>
          </a:p>
          <a:p>
            <a:pPr lvl="2"/>
            <a:r>
              <a:rPr lang="en-US" sz="2400" dirty="0"/>
              <a:t>State and local taxes attributable to sale</a:t>
            </a:r>
          </a:p>
          <a:p>
            <a:r>
              <a:rPr lang="en-US" sz="2800" dirty="0" smtClean="0"/>
              <a:t>If taxes don’t exist, then just assume debt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Qualified Contracts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1"/>
            <a:ext cx="8686800" cy="48307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Qualified contracts can be exceptionally complex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IRC </a:t>
            </a:r>
            <a:r>
              <a:rPr lang="en-US" sz="2800" dirty="0" smtClean="0"/>
              <a:t>§ 42(h)(6)(F) and Treas. Reg. § 1.42-18 </a:t>
            </a:r>
            <a:r>
              <a:rPr lang="en-US" sz="2800" dirty="0"/>
              <a:t>don’t answer all of the questions of qualified contracts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California regulatory agreement does not provided for qualified contract option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Year 15 Disposition Consequences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0675493"/>
              </p:ext>
            </p:extLst>
          </p:nvPr>
        </p:nvGraphicFramePr>
        <p:xfrm>
          <a:off x="228600" y="1295400"/>
          <a:ext cx="8686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Tax Issues to Remember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22462"/>
            <a:ext cx="8686800" cy="48307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Capital Gain vs. Depreciation Recapture vs. Ordinary Income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Distributions in Accordance with IRC </a:t>
            </a:r>
            <a:r>
              <a:rPr lang="en-US" sz="2400" dirty="0" smtClean="0"/>
              <a:t>§ 704(b) Capital </a:t>
            </a:r>
            <a:r>
              <a:rPr lang="en-US" sz="2400" dirty="0"/>
              <a:t>Accounts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Nonpayment of Deferred </a:t>
            </a:r>
            <a:r>
              <a:rPr lang="en-US" sz="2400" dirty="0" smtClean="0"/>
              <a:t>Fees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Installment Sales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Partnership Termination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Example of Tax Rates on Property Sale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b="1" i="1" dirty="0" smtClean="0"/>
              <a:t>Suppose</a:t>
            </a:r>
            <a:r>
              <a:rPr lang="en-US" sz="2000" dirty="0" smtClean="0"/>
              <a:t> the property originally cost $4M.  Fifteen years later it has been depreciated to $2.2M.  The sales price is $5M.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So, we have $2.8M of gain (that is, $5M less $2.2M)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For a </a:t>
            </a:r>
            <a:r>
              <a:rPr lang="en-US" sz="2000" b="1" i="1" dirty="0" smtClean="0"/>
              <a:t>corporate </a:t>
            </a:r>
            <a:r>
              <a:rPr lang="en-US" sz="2000" dirty="0" smtClean="0"/>
              <a:t>partner, the tax rate is 35%, or $980K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For an </a:t>
            </a:r>
            <a:r>
              <a:rPr lang="en-US" sz="2000" b="1" i="1" dirty="0" smtClean="0"/>
              <a:t>individual</a:t>
            </a:r>
            <a:r>
              <a:rPr lang="en-US" sz="2000" dirty="0" smtClean="0"/>
              <a:t> partner, the tax rate is 25% times the depreciation recapture and 20% times the capital gain –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Original price less current basis is depreciation recapture.  That’s $4M - $2.2M, or $1.8M.  At 25%, that’s $450K of tax, </a:t>
            </a:r>
            <a:r>
              <a:rPr lang="en-US" sz="2000" b="1" i="1" dirty="0" smtClean="0"/>
              <a:t>plus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Sales price less original price, which is capital gain.  That’s $5M less $4M, or $1M.  At 20%, that’s $200K. 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Total tax bill is $450k + $200K, or $650K.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2014 Novogradac &amp; Company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2298</Words>
  <Application>Microsoft Office PowerPoint</Application>
  <PresentationFormat>On-screen Show (4:3)</PresentationFormat>
  <Paragraphs>486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Year 15 Dispositions &amp; Capital Accounts</vt:lpstr>
      <vt:lpstr>Kinds of Year 15 Dispositions</vt:lpstr>
      <vt:lpstr>Early Buyout of LP </vt:lpstr>
      <vt:lpstr>Early Buyout of LP </vt:lpstr>
      <vt:lpstr>Right of First Refusal</vt:lpstr>
      <vt:lpstr>Qualified Contracts</vt:lpstr>
      <vt:lpstr>Year 15 Disposition Consequences</vt:lpstr>
      <vt:lpstr>Tax Issues to Remember</vt:lpstr>
      <vt:lpstr>Example of Tax Rates on Property Sale</vt:lpstr>
      <vt:lpstr>Capital Gain v. Depreciation Recapture v. Ordinary Income</vt:lpstr>
      <vt:lpstr>IRC § 704(b) Capital Accounts</vt:lpstr>
      <vt:lpstr>IRC § 704(b) Capital Accounts Continued</vt:lpstr>
      <vt:lpstr> When is a waterfall not a waterfall?</vt:lpstr>
      <vt:lpstr> Capital Accounts… IRC §704(b) issue</vt:lpstr>
      <vt:lpstr>Maintenance of Capital Accounts and Substantial Economic Effect</vt:lpstr>
      <vt:lpstr>Reasons LP’s Capital Account may be Positive</vt:lpstr>
      <vt:lpstr>Reasons LP’s Capital Account may be Negative</vt:lpstr>
      <vt:lpstr>The Good</vt:lpstr>
      <vt:lpstr>The Good</vt:lpstr>
      <vt:lpstr>The Good</vt:lpstr>
      <vt:lpstr>The Good</vt:lpstr>
      <vt:lpstr>Calculations to Determine LP’s Exit Tax</vt:lpstr>
      <vt:lpstr>Alternative LP Exit Tax Calculation</vt:lpstr>
      <vt:lpstr>LP’s Schedule K-1</vt:lpstr>
      <vt:lpstr>The Not-So-Good</vt:lpstr>
      <vt:lpstr>The Not-So-Good</vt:lpstr>
      <vt:lpstr>The Not-So-Good</vt:lpstr>
      <vt:lpstr>The Not-So-Good</vt:lpstr>
      <vt:lpstr>LP’s Schedule K-1</vt:lpstr>
      <vt:lpstr>The Ugly</vt:lpstr>
      <vt:lpstr>The Ugly</vt:lpstr>
      <vt:lpstr>The Ugly</vt:lpstr>
      <vt:lpstr>The Ugly</vt:lpstr>
      <vt:lpstr>Calculations to Determine LP’s Exit Tax</vt:lpstr>
      <vt:lpstr>Alternative LP Exit Tax Calculation</vt:lpstr>
      <vt:lpstr>LP’s Schedule K-1</vt:lpstr>
      <vt:lpstr>Nonpayment of Deferred Fees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Biggs</dc:creator>
  <cp:lastModifiedBy>novouser</cp:lastModifiedBy>
  <cp:revision>47</cp:revision>
  <dcterms:created xsi:type="dcterms:W3CDTF">2014-04-30T15:55:39Z</dcterms:created>
  <dcterms:modified xsi:type="dcterms:W3CDTF">2014-09-09T19:36:43Z</dcterms:modified>
</cp:coreProperties>
</file>